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Fraunces"/>
      <p:regular r:id="rId37"/>
      <p:bold r:id="rId38"/>
      <p:italic r:id="rId39"/>
      <p:boldItalic r:id="rId40"/>
    </p:embeddedFont>
    <p:embeddedFont>
      <p:font typeface="Lato"/>
      <p:regular r:id="rId41"/>
      <p:bold r:id="rId42"/>
      <p:italic r:id="rId43"/>
      <p:boldItalic r:id="rId44"/>
    </p:embeddedFont>
    <p:embeddedFont>
      <p:font typeface="Bebas Neue"/>
      <p:regular r:id="rId45"/>
    </p:embeddedFont>
    <p:embeddedFont>
      <p:font typeface="Dela Gothic On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raunces-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46" Type="http://schemas.openxmlformats.org/officeDocument/2006/relationships/font" Target="fonts/DelaGothicOne-regular.fntdata"/><Relationship Id="rId23" Type="http://schemas.openxmlformats.org/officeDocument/2006/relationships/slide" Target="slides/slide17.xml"/><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Fraunces-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Fraunces-italic.fntdata"/><Relationship Id="rId16" Type="http://schemas.openxmlformats.org/officeDocument/2006/relationships/slide" Target="slides/slide10.xml"/><Relationship Id="rId38" Type="http://schemas.openxmlformats.org/officeDocument/2006/relationships/font" Target="fonts/Fraunce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501b072941_2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501b072941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501b072941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501b072941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501b07294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501b07294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dealing with missing/null values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501b072941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501b072941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501b072941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501b072941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(after removing missing values/redundant info) and after encoding/standardizing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501b072941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501b072941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501b07294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501b07294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501b072941_2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501b072941_2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501b072941_2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501b072941_2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501b072941_2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501b072941_2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501b072941_2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501b072941_2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the XGBoost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01b072941_2_4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501b072941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501b072941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501b072941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validation/after tuning</a:t>
            </a:r>
            <a:br>
              <a:rPr lang="en"/>
            </a:br>
            <a:r>
              <a:rPr lang="en"/>
              <a:t>A low recall score suggest the model is missing some true positive cases.</a:t>
            </a:r>
            <a:endParaRPr/>
          </a:p>
          <a:p>
            <a:pPr indent="0" lvl="0" marL="0" rtl="0" algn="l">
              <a:spcBef>
                <a:spcPts val="0"/>
              </a:spcBef>
              <a:spcAft>
                <a:spcPts val="0"/>
              </a:spcAft>
              <a:buNone/>
            </a:pPr>
            <a:r>
              <a:rPr lang="en"/>
              <a:t>The model performs the best in precision, so it is usually right when it predicts an arrest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501b072941_2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501b072941_2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501b072941_2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501b072941_2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the random forest model, and size of dataset tested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501b0729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501b0729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501b072941_2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501b072941_2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501b072941_2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501b072941_2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the logistic regression model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501b072941_2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501b072941_2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tuning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501b072941_2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501b072941_2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501b072941_2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501b072941_2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501b072941_2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501b072941_2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01b07294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01b07294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5022042f4e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5022042f4e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501b072941_2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501b072941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501b07294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501b07294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 of OG dataset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01b07294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01b07294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each column, data size, arrest, location, and crime type stats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501b072941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501b072941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501b072941_2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501b072941_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01b072941_2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01b072941_2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r>
              <a:rPr lang="en"/>
              <a:t> of the primary type and arrest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1532032" y="677256"/>
            <a:ext cx="636442" cy="351004"/>
            <a:chOff x="9280569" y="2166309"/>
            <a:chExt cx="875797" cy="483011"/>
          </a:xfrm>
        </p:grpSpPr>
        <p:sp>
          <p:nvSpPr>
            <p:cNvPr id="55" name="Google Shape;55;p14"/>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rot="-4018758">
              <a:off x="9625110" y="2052184"/>
              <a:ext cx="164935" cy="721938"/>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4"/>
          <p:cNvSpPr txBox="1"/>
          <p:nvPr>
            <p:ph type="ctrTitle"/>
          </p:nvPr>
        </p:nvSpPr>
        <p:spPr>
          <a:xfrm>
            <a:off x="713225" y="1320650"/>
            <a:ext cx="6711300" cy="1998300"/>
          </a:xfrm>
          <a:prstGeom prst="rect">
            <a:avLst/>
          </a:prstGeom>
          <a:solidFill>
            <a:schemeClr val="lt1"/>
          </a:solidFill>
        </p:spPr>
        <p:txBody>
          <a:bodyPr anchorCtr="0" anchor="ctr" bIns="0" lIns="0" spcFirstLastPara="1" rIns="0" wrap="square" tIns="0">
            <a:noAutofit/>
          </a:bodyPr>
          <a:lstStyle>
            <a:lvl1pPr lvl="0">
              <a:spcBef>
                <a:spcPts val="0"/>
              </a:spcBef>
              <a:spcAft>
                <a:spcPts val="0"/>
              </a:spcAft>
              <a:buClr>
                <a:schemeClr val="dk1"/>
              </a:buClr>
              <a:buSzPts val="5200"/>
              <a:buFont typeface="Dela Gothic One"/>
              <a:buNone/>
              <a:defRPr sz="3500">
                <a:solidFill>
                  <a:schemeClr val="dk1"/>
                </a:solidFill>
                <a:latin typeface="Dela Gothic One"/>
                <a:ea typeface="Dela Gothic One"/>
                <a:cs typeface="Dela Gothic One"/>
                <a:sym typeface="Dela Gothic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9" name="Google Shape;59;p14"/>
          <p:cNvSpPr txBox="1"/>
          <p:nvPr>
            <p:ph idx="1" type="subTitle"/>
          </p:nvPr>
        </p:nvSpPr>
        <p:spPr>
          <a:xfrm>
            <a:off x="713225" y="3318838"/>
            <a:ext cx="6711300" cy="425400"/>
          </a:xfrm>
          <a:prstGeom prst="rect">
            <a:avLst/>
          </a:prstGeom>
          <a:solidFill>
            <a:schemeClr val="lt1"/>
          </a:solidFill>
        </p:spPr>
        <p:txBody>
          <a:bodyPr anchorCtr="0" anchor="t" bIns="0" lIns="0" spcFirstLastPara="1" rIns="0" wrap="square" tIns="0">
            <a:noAutofit/>
          </a:bodyPr>
          <a:lstStyle>
            <a:lvl1pPr lvl="0">
              <a:lnSpc>
                <a:spcPct val="100000"/>
              </a:lnSpc>
              <a:spcBef>
                <a:spcPts val="0"/>
              </a:spcBef>
              <a:spcAft>
                <a:spcPts val="0"/>
              </a:spcAft>
              <a:buClr>
                <a:schemeClr val="dk1"/>
              </a:buClr>
              <a:buSzPts val="1400"/>
              <a:buFont typeface="Lato"/>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 name="Google Shape;60;p14"/>
          <p:cNvSpPr/>
          <p:nvPr/>
        </p:nvSpPr>
        <p:spPr>
          <a:xfrm rot="-5400000">
            <a:off x="7168343"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sp>
        <p:nvSpPr>
          <p:cNvPr id="61" name="Google Shape;61;p14"/>
          <p:cNvSpPr/>
          <p:nvPr/>
        </p:nvSpPr>
        <p:spPr>
          <a:xfrm rot="-5400000">
            <a:off x="-1178230" y="2490913"/>
            <a:ext cx="3087010" cy="1616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grpSp>
        <p:nvGrpSpPr>
          <p:cNvPr id="62" name="Google Shape;62;p14"/>
          <p:cNvGrpSpPr/>
          <p:nvPr/>
        </p:nvGrpSpPr>
        <p:grpSpPr>
          <a:xfrm>
            <a:off x="8630919" y="4648837"/>
            <a:ext cx="357903" cy="350967"/>
            <a:chOff x="-1080825" y="310450"/>
            <a:chExt cx="897900" cy="880500"/>
          </a:xfrm>
        </p:grpSpPr>
        <p:grpSp>
          <p:nvGrpSpPr>
            <p:cNvPr id="63" name="Google Shape;63;p14"/>
            <p:cNvGrpSpPr/>
            <p:nvPr/>
          </p:nvGrpSpPr>
          <p:grpSpPr>
            <a:xfrm>
              <a:off x="-871575" y="310450"/>
              <a:ext cx="479400" cy="880500"/>
              <a:chOff x="-888950" y="310450"/>
              <a:chExt cx="479400" cy="880500"/>
            </a:xfrm>
          </p:grpSpPr>
          <p:sp>
            <p:nvSpPr>
              <p:cNvPr id="64" name="Google Shape;64;p14"/>
              <p:cNvSpPr/>
              <p:nvPr/>
            </p:nvSpPr>
            <p:spPr>
              <a:xfrm>
                <a:off x="-888950" y="511000"/>
                <a:ext cx="479400" cy="4794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740775" y="659175"/>
                <a:ext cx="183000" cy="183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4"/>
              <p:cNvCxnSpPr/>
              <p:nvPr/>
            </p:nvCxnSpPr>
            <p:spPr>
              <a:xfrm>
                <a:off x="-649250" y="310450"/>
                <a:ext cx="0" cy="880500"/>
              </a:xfrm>
              <a:prstGeom prst="straightConnector1">
                <a:avLst/>
              </a:prstGeom>
              <a:noFill/>
              <a:ln cap="flat" cmpd="sng" w="9525">
                <a:solidFill>
                  <a:srgbClr val="000000"/>
                </a:solidFill>
                <a:prstDash val="solid"/>
                <a:round/>
                <a:headEnd len="med" w="med" type="none"/>
                <a:tailEnd len="med" w="med" type="none"/>
              </a:ln>
            </p:spPr>
          </p:cxnSp>
        </p:grpSp>
        <p:cxnSp>
          <p:nvCxnSpPr>
            <p:cNvPr id="67" name="Google Shape;67;p14"/>
            <p:cNvCxnSpPr/>
            <p:nvPr/>
          </p:nvCxnSpPr>
          <p:spPr>
            <a:xfrm>
              <a:off x="-1080825" y="750700"/>
              <a:ext cx="897900" cy="0"/>
            </a:xfrm>
            <a:prstGeom prst="straightConnector1">
              <a:avLst/>
            </a:prstGeom>
            <a:noFill/>
            <a:ln cap="flat" cmpd="sng" w="9525">
              <a:solidFill>
                <a:srgbClr val="000000"/>
              </a:solidFill>
              <a:prstDash val="solid"/>
              <a:round/>
              <a:headEnd len="med" w="med" type="none"/>
              <a:tailEnd len="med" w="med" type="none"/>
            </a:ln>
          </p:spPr>
        </p:cxnSp>
      </p:grpSp>
      <p:cxnSp>
        <p:nvCxnSpPr>
          <p:cNvPr id="68" name="Google Shape;68;p14"/>
          <p:cNvCxnSpPr/>
          <p:nvPr/>
        </p:nvCxnSpPr>
        <p:spPr>
          <a:xfrm>
            <a:off x="127517" y="4405775"/>
            <a:ext cx="475500" cy="0"/>
          </a:xfrm>
          <a:prstGeom prst="straightConnector1">
            <a:avLst/>
          </a:prstGeom>
          <a:noFill/>
          <a:ln cap="flat" cmpd="sng" w="9525">
            <a:solidFill>
              <a:srgbClr val="000000"/>
            </a:solidFill>
            <a:prstDash val="solid"/>
            <a:round/>
            <a:headEnd len="med" w="med" type="none"/>
            <a:tailEnd len="med" w="med" type="none"/>
          </a:ln>
        </p:spPr>
      </p:cxnSp>
      <p:cxnSp>
        <p:nvCxnSpPr>
          <p:cNvPr id="69" name="Google Shape;69;p14"/>
          <p:cNvCxnSpPr/>
          <p:nvPr/>
        </p:nvCxnSpPr>
        <p:spPr>
          <a:xfrm>
            <a:off x="8572117" y="4405775"/>
            <a:ext cx="475500" cy="0"/>
          </a:xfrm>
          <a:prstGeom prst="straightConnector1">
            <a:avLst/>
          </a:prstGeom>
          <a:noFill/>
          <a:ln cap="flat" cmpd="sng" w="9525">
            <a:solidFill>
              <a:srgbClr val="000000"/>
            </a:solidFill>
            <a:prstDash val="solid"/>
            <a:round/>
            <a:headEnd len="med" w="med" type="none"/>
            <a:tailEnd len="med" w="med" type="none"/>
          </a:ln>
        </p:spPr>
      </p:cxnSp>
      <p:grpSp>
        <p:nvGrpSpPr>
          <p:cNvPr id="70" name="Google Shape;70;p14"/>
          <p:cNvGrpSpPr/>
          <p:nvPr/>
        </p:nvGrpSpPr>
        <p:grpSpPr>
          <a:xfrm>
            <a:off x="114173" y="4574625"/>
            <a:ext cx="502195" cy="505312"/>
            <a:chOff x="291525" y="1296925"/>
            <a:chExt cx="829800" cy="834950"/>
          </a:xfrm>
        </p:grpSpPr>
        <p:sp>
          <p:nvSpPr>
            <p:cNvPr id="71" name="Google Shape;71;p14"/>
            <p:cNvSpPr/>
            <p:nvPr/>
          </p:nvSpPr>
          <p:spPr>
            <a:xfrm>
              <a:off x="291525" y="1300250"/>
              <a:ext cx="829800" cy="82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4"/>
            <p:cNvGrpSpPr/>
            <p:nvPr/>
          </p:nvGrpSpPr>
          <p:grpSpPr>
            <a:xfrm>
              <a:off x="291525" y="1296925"/>
              <a:ext cx="829800" cy="834950"/>
              <a:chOff x="291525" y="1296925"/>
              <a:chExt cx="829800" cy="834950"/>
            </a:xfrm>
          </p:grpSpPr>
          <p:sp>
            <p:nvSpPr>
              <p:cNvPr id="73" name="Google Shape;73;p14"/>
              <p:cNvSpPr/>
              <p:nvPr/>
            </p:nvSpPr>
            <p:spPr>
              <a:xfrm rot="5400000">
                <a:off x="291525" y="129692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10800000">
                <a:off x="683925" y="129692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683925" y="169447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91525" y="169447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 name="Google Shape;77;p14"/>
          <p:cNvGrpSpPr/>
          <p:nvPr/>
        </p:nvGrpSpPr>
        <p:grpSpPr>
          <a:xfrm>
            <a:off x="8558773" y="74050"/>
            <a:ext cx="502195" cy="505312"/>
            <a:chOff x="291525" y="1296925"/>
            <a:chExt cx="829800" cy="834950"/>
          </a:xfrm>
        </p:grpSpPr>
        <p:sp>
          <p:nvSpPr>
            <p:cNvPr id="78" name="Google Shape;78;p14"/>
            <p:cNvSpPr/>
            <p:nvPr/>
          </p:nvSpPr>
          <p:spPr>
            <a:xfrm>
              <a:off x="291525" y="1300250"/>
              <a:ext cx="829800" cy="82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291525" y="1296925"/>
              <a:ext cx="829800" cy="834950"/>
              <a:chOff x="291525" y="1296925"/>
              <a:chExt cx="829800" cy="834950"/>
            </a:xfrm>
          </p:grpSpPr>
          <p:sp>
            <p:nvSpPr>
              <p:cNvPr id="80" name="Google Shape;80;p14"/>
              <p:cNvSpPr/>
              <p:nvPr/>
            </p:nvSpPr>
            <p:spPr>
              <a:xfrm rot="5400000">
                <a:off x="291525" y="129692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rot="10800000">
                <a:off x="683925" y="129692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5400000">
                <a:off x="683925" y="169447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91525" y="1694475"/>
                <a:ext cx="437400" cy="437400"/>
              </a:xfrm>
              <a:prstGeom prst="teardrop">
                <a:avLst>
                  <a:gd fmla="val 100000" name="adj"/>
                </a:avLst>
              </a:prstGeom>
              <a:solidFill>
                <a:srgbClr val="F6F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4" name="Google Shape;84;p14"/>
          <p:cNvCxnSpPr/>
          <p:nvPr/>
        </p:nvCxnSpPr>
        <p:spPr>
          <a:xfrm>
            <a:off x="8572117" y="755000"/>
            <a:ext cx="475500" cy="0"/>
          </a:xfrm>
          <a:prstGeom prst="straightConnector1">
            <a:avLst/>
          </a:prstGeom>
          <a:noFill/>
          <a:ln cap="flat" cmpd="sng" w="9525">
            <a:solidFill>
              <a:srgbClr val="000000"/>
            </a:solidFill>
            <a:prstDash val="solid"/>
            <a:round/>
            <a:headEnd len="med" w="med" type="none"/>
            <a:tailEnd len="med" w="med" type="none"/>
          </a:ln>
        </p:spPr>
      </p:cxnSp>
      <p:grpSp>
        <p:nvGrpSpPr>
          <p:cNvPr id="85" name="Google Shape;85;p14"/>
          <p:cNvGrpSpPr/>
          <p:nvPr/>
        </p:nvGrpSpPr>
        <p:grpSpPr>
          <a:xfrm>
            <a:off x="186319" y="151212"/>
            <a:ext cx="357903" cy="350967"/>
            <a:chOff x="-1080825" y="310450"/>
            <a:chExt cx="897900" cy="880500"/>
          </a:xfrm>
        </p:grpSpPr>
        <p:grpSp>
          <p:nvGrpSpPr>
            <p:cNvPr id="86" name="Google Shape;86;p14"/>
            <p:cNvGrpSpPr/>
            <p:nvPr/>
          </p:nvGrpSpPr>
          <p:grpSpPr>
            <a:xfrm>
              <a:off x="-871575" y="310450"/>
              <a:ext cx="479400" cy="880500"/>
              <a:chOff x="-888950" y="310450"/>
              <a:chExt cx="479400" cy="880500"/>
            </a:xfrm>
          </p:grpSpPr>
          <p:sp>
            <p:nvSpPr>
              <p:cNvPr id="87" name="Google Shape;87;p14"/>
              <p:cNvSpPr/>
              <p:nvPr/>
            </p:nvSpPr>
            <p:spPr>
              <a:xfrm>
                <a:off x="-888950" y="511000"/>
                <a:ext cx="479400" cy="4794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740775" y="659175"/>
                <a:ext cx="183000" cy="183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4"/>
              <p:cNvCxnSpPr/>
              <p:nvPr/>
            </p:nvCxnSpPr>
            <p:spPr>
              <a:xfrm>
                <a:off x="-649250" y="310450"/>
                <a:ext cx="0" cy="880500"/>
              </a:xfrm>
              <a:prstGeom prst="straightConnector1">
                <a:avLst/>
              </a:prstGeom>
              <a:noFill/>
              <a:ln cap="flat" cmpd="sng" w="9525">
                <a:solidFill>
                  <a:srgbClr val="000000"/>
                </a:solidFill>
                <a:prstDash val="solid"/>
                <a:round/>
                <a:headEnd len="med" w="med" type="none"/>
                <a:tailEnd len="med" w="med" type="none"/>
              </a:ln>
            </p:spPr>
          </p:cxnSp>
        </p:grpSp>
        <p:cxnSp>
          <p:nvCxnSpPr>
            <p:cNvPr id="90" name="Google Shape;90;p14"/>
            <p:cNvCxnSpPr/>
            <p:nvPr/>
          </p:nvCxnSpPr>
          <p:spPr>
            <a:xfrm>
              <a:off x="-1080825" y="750700"/>
              <a:ext cx="897900" cy="0"/>
            </a:xfrm>
            <a:prstGeom prst="straightConnector1">
              <a:avLst/>
            </a:prstGeom>
            <a:noFill/>
            <a:ln cap="flat" cmpd="sng" w="9525">
              <a:solidFill>
                <a:srgbClr val="000000"/>
              </a:solidFill>
              <a:prstDash val="solid"/>
              <a:round/>
              <a:headEnd len="med" w="med" type="none"/>
              <a:tailEnd len="med" w="med" type="none"/>
            </a:ln>
          </p:spPr>
        </p:cxnSp>
      </p:grpSp>
      <p:cxnSp>
        <p:nvCxnSpPr>
          <p:cNvPr id="91" name="Google Shape;91;p14"/>
          <p:cNvCxnSpPr/>
          <p:nvPr/>
        </p:nvCxnSpPr>
        <p:spPr>
          <a:xfrm>
            <a:off x="127517" y="755000"/>
            <a:ext cx="475500" cy="0"/>
          </a:xfrm>
          <a:prstGeom prst="straightConnector1">
            <a:avLst/>
          </a:prstGeom>
          <a:noFill/>
          <a:ln cap="flat" cmpd="sng" w="9525">
            <a:solidFill>
              <a:srgbClr val="000000"/>
            </a:solidFill>
            <a:prstDash val="solid"/>
            <a:round/>
            <a:headEnd len="med" w="med" type="none"/>
            <a:tailEnd len="med" w="med" type="none"/>
          </a:ln>
        </p:spPr>
      </p:cxnSp>
      <p:grpSp>
        <p:nvGrpSpPr>
          <p:cNvPr id="92" name="Google Shape;92;p14"/>
          <p:cNvGrpSpPr/>
          <p:nvPr/>
        </p:nvGrpSpPr>
        <p:grpSpPr>
          <a:xfrm>
            <a:off x="2945094" y="4297850"/>
            <a:ext cx="357903" cy="350967"/>
            <a:chOff x="-1080825" y="310450"/>
            <a:chExt cx="897900" cy="880500"/>
          </a:xfrm>
        </p:grpSpPr>
        <p:grpSp>
          <p:nvGrpSpPr>
            <p:cNvPr id="93" name="Google Shape;93;p14"/>
            <p:cNvGrpSpPr/>
            <p:nvPr/>
          </p:nvGrpSpPr>
          <p:grpSpPr>
            <a:xfrm>
              <a:off x="-871575" y="310450"/>
              <a:ext cx="479400" cy="880500"/>
              <a:chOff x="-888950" y="310450"/>
              <a:chExt cx="479400" cy="880500"/>
            </a:xfrm>
          </p:grpSpPr>
          <p:sp>
            <p:nvSpPr>
              <p:cNvPr id="94" name="Google Shape;94;p14"/>
              <p:cNvSpPr/>
              <p:nvPr/>
            </p:nvSpPr>
            <p:spPr>
              <a:xfrm>
                <a:off x="-888950" y="511000"/>
                <a:ext cx="479400" cy="4794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740775" y="659175"/>
                <a:ext cx="183000" cy="183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4"/>
              <p:cNvCxnSpPr/>
              <p:nvPr/>
            </p:nvCxnSpPr>
            <p:spPr>
              <a:xfrm>
                <a:off x="-649250" y="310450"/>
                <a:ext cx="0" cy="880500"/>
              </a:xfrm>
              <a:prstGeom prst="straightConnector1">
                <a:avLst/>
              </a:prstGeom>
              <a:noFill/>
              <a:ln cap="flat" cmpd="sng" w="9525">
                <a:solidFill>
                  <a:srgbClr val="000000"/>
                </a:solidFill>
                <a:prstDash val="solid"/>
                <a:round/>
                <a:headEnd len="med" w="med" type="none"/>
                <a:tailEnd len="med" w="med" type="none"/>
              </a:ln>
            </p:spPr>
          </p:cxnSp>
        </p:grpSp>
        <p:cxnSp>
          <p:nvCxnSpPr>
            <p:cNvPr id="97" name="Google Shape;97;p14"/>
            <p:cNvCxnSpPr/>
            <p:nvPr/>
          </p:nvCxnSpPr>
          <p:spPr>
            <a:xfrm>
              <a:off x="-1080825" y="750700"/>
              <a:ext cx="897900" cy="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5"/>
          <p:cNvSpPr txBox="1"/>
          <p:nvPr>
            <p:ph type="title"/>
          </p:nvPr>
        </p:nvSpPr>
        <p:spPr>
          <a:xfrm>
            <a:off x="720000" y="2288263"/>
            <a:ext cx="5264700" cy="1290000"/>
          </a:xfrm>
          <a:prstGeom prst="rect">
            <a:avLst/>
          </a:prstGeom>
        </p:spPr>
        <p:txBody>
          <a:bodyPr anchorCtr="0" anchor="ctr" bIns="0" lIns="0" spcFirstLastPara="1" rIns="0" wrap="square" tIns="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 name="Google Shape;100;p15"/>
          <p:cNvSpPr txBox="1"/>
          <p:nvPr>
            <p:ph hasCustomPrompt="1" idx="2" type="title"/>
          </p:nvPr>
        </p:nvSpPr>
        <p:spPr>
          <a:xfrm>
            <a:off x="713225" y="1255325"/>
            <a:ext cx="1329000" cy="841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1" name="Google Shape;101;p15"/>
          <p:cNvSpPr txBox="1"/>
          <p:nvPr>
            <p:ph idx="1" type="subTitle"/>
          </p:nvPr>
        </p:nvSpPr>
        <p:spPr>
          <a:xfrm>
            <a:off x="720000" y="3578262"/>
            <a:ext cx="3440100" cy="309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2" name="Google Shape;102;p15"/>
          <p:cNvGrpSpPr/>
          <p:nvPr/>
        </p:nvGrpSpPr>
        <p:grpSpPr>
          <a:xfrm>
            <a:off x="121946" y="221972"/>
            <a:ext cx="486642" cy="197663"/>
            <a:chOff x="-1185450" y="3156350"/>
            <a:chExt cx="1020000" cy="414300"/>
          </a:xfrm>
        </p:grpSpPr>
        <p:sp>
          <p:nvSpPr>
            <p:cNvPr id="103" name="Google Shape;103;p15"/>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5"/>
            <p:cNvCxnSpPr>
              <a:stCxn id="105" idx="0"/>
              <a:endCxn id="105" idx="4"/>
            </p:cNvCxnSpPr>
            <p:nvPr/>
          </p:nvCxnSpPr>
          <p:spPr>
            <a:xfrm>
              <a:off x="-675400" y="3156350"/>
              <a:ext cx="0" cy="414300"/>
            </a:xfrm>
            <a:prstGeom prst="straightConnector1">
              <a:avLst/>
            </a:prstGeom>
            <a:noFill/>
            <a:ln cap="flat" cmpd="sng" w="9525">
              <a:solidFill>
                <a:srgbClr val="101122"/>
              </a:solidFill>
              <a:prstDash val="solid"/>
              <a:round/>
              <a:headEnd len="med" w="med" type="none"/>
              <a:tailEnd len="med" w="med" type="none"/>
            </a:ln>
          </p:spPr>
        </p:cxnSp>
        <p:cxnSp>
          <p:nvCxnSpPr>
            <p:cNvPr id="107" name="Google Shape;107;p15"/>
            <p:cNvCxnSpPr>
              <a:endCxn id="103" idx="6"/>
            </p:cNvCxnSpPr>
            <p:nvPr/>
          </p:nvCxnSpPr>
          <p:spPr>
            <a:xfrm>
              <a:off x="-1185450" y="3363500"/>
              <a:ext cx="1020000" cy="0"/>
            </a:xfrm>
            <a:prstGeom prst="straightConnector1">
              <a:avLst/>
            </a:prstGeom>
            <a:noFill/>
            <a:ln cap="flat" cmpd="sng" w="9525">
              <a:solidFill>
                <a:srgbClr val="101122"/>
              </a:solidFill>
              <a:prstDash val="solid"/>
              <a:round/>
              <a:headEnd len="med" w="med" type="none"/>
              <a:tailEnd len="med" w="med" type="none"/>
            </a:ln>
          </p:spPr>
        </p:cxnSp>
      </p:grpSp>
      <p:grpSp>
        <p:nvGrpSpPr>
          <p:cNvPr id="108" name="Google Shape;108;p15"/>
          <p:cNvGrpSpPr/>
          <p:nvPr/>
        </p:nvGrpSpPr>
        <p:grpSpPr>
          <a:xfrm>
            <a:off x="8558747" y="4663298"/>
            <a:ext cx="502200" cy="327958"/>
            <a:chOff x="9668873" y="3240810"/>
            <a:chExt cx="502200" cy="327958"/>
          </a:xfrm>
        </p:grpSpPr>
        <p:sp>
          <p:nvSpPr>
            <p:cNvPr id="109" name="Google Shape;109;p15"/>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5"/>
          <p:cNvSpPr/>
          <p:nvPr/>
        </p:nvSpPr>
        <p:spPr>
          <a:xfrm>
            <a:off x="85911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146567"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5"/>
          <p:cNvGrpSpPr/>
          <p:nvPr/>
        </p:nvGrpSpPr>
        <p:grpSpPr>
          <a:xfrm>
            <a:off x="5854994" y="579494"/>
            <a:ext cx="636442" cy="351004"/>
            <a:chOff x="9280569" y="2166309"/>
            <a:chExt cx="875797" cy="483011"/>
          </a:xfrm>
        </p:grpSpPr>
        <p:sp>
          <p:nvSpPr>
            <p:cNvPr id="115" name="Google Shape;115;p15"/>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5"/>
          <p:cNvGrpSpPr/>
          <p:nvPr/>
        </p:nvGrpSpPr>
        <p:grpSpPr>
          <a:xfrm>
            <a:off x="5497106" y="1500737"/>
            <a:ext cx="357903" cy="350967"/>
            <a:chOff x="-1080825" y="310450"/>
            <a:chExt cx="897900" cy="880500"/>
          </a:xfrm>
        </p:grpSpPr>
        <p:grpSp>
          <p:nvGrpSpPr>
            <p:cNvPr id="119" name="Google Shape;119;p15"/>
            <p:cNvGrpSpPr/>
            <p:nvPr/>
          </p:nvGrpSpPr>
          <p:grpSpPr>
            <a:xfrm>
              <a:off x="-871575" y="310450"/>
              <a:ext cx="479400" cy="880500"/>
              <a:chOff x="-888950" y="310450"/>
              <a:chExt cx="479400" cy="880500"/>
            </a:xfrm>
          </p:grpSpPr>
          <p:sp>
            <p:nvSpPr>
              <p:cNvPr id="120" name="Google Shape;120;p1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5"/>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123" name="Google Shape;123;p15"/>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sp>
        <p:nvSpPr>
          <p:cNvPr id="124" name="Google Shape;124;p15"/>
          <p:cNvSpPr/>
          <p:nvPr/>
        </p:nvSpPr>
        <p:spPr>
          <a:xfrm rot="-5400000">
            <a:off x="7266370" y="2490913"/>
            <a:ext cx="3087010" cy="1616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cxnSp>
        <p:nvCxnSpPr>
          <p:cNvPr id="125" name="Google Shape;125;p15"/>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15"/>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5"/>
          <p:cNvCxnSpPr/>
          <p:nvPr/>
        </p:nvCxnSpPr>
        <p:spPr>
          <a:xfrm>
            <a:off x="85721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15"/>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grpSp>
        <p:nvGrpSpPr>
          <p:cNvPr id="129" name="Google Shape;129;p15"/>
          <p:cNvGrpSpPr/>
          <p:nvPr/>
        </p:nvGrpSpPr>
        <p:grpSpPr>
          <a:xfrm rot="8100000">
            <a:off x="7257177" y="3321186"/>
            <a:ext cx="636498" cy="351035"/>
            <a:chOff x="9280569" y="2166309"/>
            <a:chExt cx="875797" cy="483011"/>
          </a:xfrm>
        </p:grpSpPr>
        <p:sp>
          <p:nvSpPr>
            <p:cNvPr id="130" name="Google Shape;130;p15"/>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5"/>
          <p:cNvGrpSpPr/>
          <p:nvPr/>
        </p:nvGrpSpPr>
        <p:grpSpPr>
          <a:xfrm>
            <a:off x="4907081" y="4230287"/>
            <a:ext cx="357903" cy="350967"/>
            <a:chOff x="-1080825" y="310450"/>
            <a:chExt cx="897900" cy="880500"/>
          </a:xfrm>
        </p:grpSpPr>
        <p:grpSp>
          <p:nvGrpSpPr>
            <p:cNvPr id="134" name="Google Shape;134;p15"/>
            <p:cNvGrpSpPr/>
            <p:nvPr/>
          </p:nvGrpSpPr>
          <p:grpSpPr>
            <a:xfrm>
              <a:off x="-871575" y="310450"/>
              <a:ext cx="479400" cy="880500"/>
              <a:chOff x="-888950" y="310450"/>
              <a:chExt cx="479400" cy="880500"/>
            </a:xfrm>
          </p:grpSpPr>
          <p:sp>
            <p:nvSpPr>
              <p:cNvPr id="135" name="Google Shape;135;p1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5"/>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138" name="Google Shape;138;p15"/>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p16"/>
          <p:cNvSpPr txBox="1"/>
          <p:nvPr>
            <p:ph idx="1" type="body"/>
          </p:nvPr>
        </p:nvSpPr>
        <p:spPr>
          <a:xfrm>
            <a:off x="720000" y="1165100"/>
            <a:ext cx="7704000" cy="3443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lt2"/>
              </a:buClr>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
        <p:nvSpPr>
          <p:cNvPr id="141" name="Google Shape;141;p16"/>
          <p:cNvSpPr txBox="1"/>
          <p:nvPr>
            <p:ph type="title"/>
          </p:nvPr>
        </p:nvSpPr>
        <p:spPr>
          <a:xfrm>
            <a:off x="713225" y="539500"/>
            <a:ext cx="7717500" cy="426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500"/>
              <a:buNone/>
              <a:defRPr sz="1800">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42" name="Google Shape;142;p16"/>
          <p:cNvGrpSpPr/>
          <p:nvPr/>
        </p:nvGrpSpPr>
        <p:grpSpPr>
          <a:xfrm>
            <a:off x="8566546" y="221972"/>
            <a:ext cx="486642" cy="197663"/>
            <a:chOff x="-1185450" y="3156350"/>
            <a:chExt cx="1020000" cy="414300"/>
          </a:xfrm>
        </p:grpSpPr>
        <p:sp>
          <p:nvSpPr>
            <p:cNvPr id="143" name="Google Shape;143;p16"/>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6"/>
            <p:cNvCxnSpPr>
              <a:stCxn id="145" idx="0"/>
              <a:endCxn id="145" idx="4"/>
            </p:cNvCxnSpPr>
            <p:nvPr/>
          </p:nvCxnSpPr>
          <p:spPr>
            <a:xfrm>
              <a:off x="-675400" y="3156350"/>
              <a:ext cx="0" cy="414300"/>
            </a:xfrm>
            <a:prstGeom prst="straightConnector1">
              <a:avLst/>
            </a:prstGeom>
            <a:noFill/>
            <a:ln cap="flat" cmpd="sng" w="9525">
              <a:solidFill>
                <a:srgbClr val="101122"/>
              </a:solidFill>
              <a:prstDash val="solid"/>
              <a:round/>
              <a:headEnd len="med" w="med" type="none"/>
              <a:tailEnd len="med" w="med" type="none"/>
            </a:ln>
          </p:spPr>
        </p:cxnSp>
        <p:cxnSp>
          <p:nvCxnSpPr>
            <p:cNvPr id="147" name="Google Shape;147;p16"/>
            <p:cNvCxnSpPr>
              <a:endCxn id="143" idx="6"/>
            </p:cNvCxnSpPr>
            <p:nvPr/>
          </p:nvCxnSpPr>
          <p:spPr>
            <a:xfrm>
              <a:off x="-1185450" y="3363500"/>
              <a:ext cx="1020000" cy="0"/>
            </a:xfrm>
            <a:prstGeom prst="straightConnector1">
              <a:avLst/>
            </a:prstGeom>
            <a:noFill/>
            <a:ln cap="flat" cmpd="sng" w="9525">
              <a:solidFill>
                <a:srgbClr val="101122"/>
              </a:solidFill>
              <a:prstDash val="solid"/>
              <a:round/>
              <a:headEnd len="med" w="med" type="none"/>
              <a:tailEnd len="med" w="med" type="none"/>
            </a:ln>
          </p:spPr>
        </p:cxnSp>
      </p:grpSp>
      <p:grpSp>
        <p:nvGrpSpPr>
          <p:cNvPr id="148" name="Google Shape;148;p16"/>
          <p:cNvGrpSpPr/>
          <p:nvPr/>
        </p:nvGrpSpPr>
        <p:grpSpPr>
          <a:xfrm>
            <a:off x="114172" y="4663298"/>
            <a:ext cx="502200" cy="327958"/>
            <a:chOff x="9668873" y="3240810"/>
            <a:chExt cx="502200" cy="327958"/>
          </a:xfrm>
        </p:grpSpPr>
        <p:sp>
          <p:nvSpPr>
            <p:cNvPr id="149" name="Google Shape;149;p16"/>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6"/>
          <p:cNvSpPr/>
          <p:nvPr/>
        </p:nvSpPr>
        <p:spPr>
          <a:xfrm>
            <a:off x="1465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8591142"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16"/>
          <p:cNvGrpSpPr/>
          <p:nvPr/>
        </p:nvGrpSpPr>
        <p:grpSpPr>
          <a:xfrm>
            <a:off x="8075219" y="2790394"/>
            <a:ext cx="636442" cy="351004"/>
            <a:chOff x="9280569" y="2166309"/>
            <a:chExt cx="875797" cy="483011"/>
          </a:xfrm>
        </p:grpSpPr>
        <p:sp>
          <p:nvSpPr>
            <p:cNvPr id="155" name="Google Shape;155;p16"/>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 name="Google Shape;158;p16"/>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6"/>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17"/>
          <p:cNvSpPr txBox="1"/>
          <p:nvPr>
            <p:ph type="title"/>
          </p:nvPr>
        </p:nvSpPr>
        <p:spPr>
          <a:xfrm>
            <a:off x="713225" y="2601250"/>
            <a:ext cx="3140700" cy="695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7"/>
          <p:cNvSpPr txBox="1"/>
          <p:nvPr>
            <p:ph idx="2" type="title"/>
          </p:nvPr>
        </p:nvSpPr>
        <p:spPr>
          <a:xfrm>
            <a:off x="4571975" y="2601250"/>
            <a:ext cx="3140700" cy="695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7"/>
          <p:cNvSpPr txBox="1"/>
          <p:nvPr>
            <p:ph idx="1" type="subTitle"/>
          </p:nvPr>
        </p:nvSpPr>
        <p:spPr>
          <a:xfrm>
            <a:off x="4571975" y="3467887"/>
            <a:ext cx="3325200" cy="695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17"/>
          <p:cNvSpPr txBox="1"/>
          <p:nvPr>
            <p:ph idx="3" type="subTitle"/>
          </p:nvPr>
        </p:nvSpPr>
        <p:spPr>
          <a:xfrm>
            <a:off x="713225" y="3467887"/>
            <a:ext cx="3325200" cy="695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17"/>
          <p:cNvSpPr txBox="1"/>
          <p:nvPr>
            <p:ph idx="4" type="title"/>
          </p:nvPr>
        </p:nvSpPr>
        <p:spPr>
          <a:xfrm>
            <a:off x="713225" y="539500"/>
            <a:ext cx="7717500" cy="409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66" name="Google Shape;166;p17"/>
          <p:cNvGrpSpPr/>
          <p:nvPr/>
        </p:nvGrpSpPr>
        <p:grpSpPr>
          <a:xfrm>
            <a:off x="8558747" y="4663298"/>
            <a:ext cx="502200" cy="327958"/>
            <a:chOff x="9668873" y="3240810"/>
            <a:chExt cx="502200" cy="327958"/>
          </a:xfrm>
        </p:grpSpPr>
        <p:sp>
          <p:nvSpPr>
            <p:cNvPr id="167" name="Google Shape;167;p17"/>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7"/>
          <p:cNvSpPr/>
          <p:nvPr/>
        </p:nvSpPr>
        <p:spPr>
          <a:xfrm>
            <a:off x="85911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7"/>
          <p:cNvGrpSpPr/>
          <p:nvPr/>
        </p:nvGrpSpPr>
        <p:grpSpPr>
          <a:xfrm>
            <a:off x="6827569" y="1819156"/>
            <a:ext cx="636442" cy="351004"/>
            <a:chOff x="9280569" y="2166309"/>
            <a:chExt cx="875797" cy="483011"/>
          </a:xfrm>
        </p:grpSpPr>
        <p:sp>
          <p:nvSpPr>
            <p:cNvPr id="172" name="Google Shape;172;p17"/>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7"/>
          <p:cNvGrpSpPr/>
          <p:nvPr/>
        </p:nvGrpSpPr>
        <p:grpSpPr>
          <a:xfrm>
            <a:off x="8251819" y="1173887"/>
            <a:ext cx="357903" cy="350967"/>
            <a:chOff x="-1080825" y="310450"/>
            <a:chExt cx="897900" cy="880500"/>
          </a:xfrm>
        </p:grpSpPr>
        <p:grpSp>
          <p:nvGrpSpPr>
            <p:cNvPr id="176" name="Google Shape;176;p17"/>
            <p:cNvGrpSpPr/>
            <p:nvPr/>
          </p:nvGrpSpPr>
          <p:grpSpPr>
            <a:xfrm>
              <a:off x="-871575" y="310450"/>
              <a:ext cx="479400" cy="880500"/>
              <a:chOff x="-888950" y="310450"/>
              <a:chExt cx="479400" cy="880500"/>
            </a:xfrm>
          </p:grpSpPr>
          <p:sp>
            <p:nvSpPr>
              <p:cNvPr id="177" name="Google Shape;177;p17"/>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17"/>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180" name="Google Shape;180;p17"/>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181" name="Google Shape;181;p17"/>
          <p:cNvGrpSpPr/>
          <p:nvPr/>
        </p:nvGrpSpPr>
        <p:grpSpPr>
          <a:xfrm>
            <a:off x="146582" y="266127"/>
            <a:ext cx="437369" cy="109342"/>
            <a:chOff x="1342500" y="1458675"/>
            <a:chExt cx="758400" cy="189600"/>
          </a:xfrm>
        </p:grpSpPr>
        <p:sp>
          <p:nvSpPr>
            <p:cNvPr id="182" name="Google Shape;182;p17"/>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7"/>
          <p:cNvGrpSpPr/>
          <p:nvPr/>
        </p:nvGrpSpPr>
        <p:grpSpPr>
          <a:xfrm>
            <a:off x="114169" y="4574625"/>
            <a:ext cx="502195" cy="505312"/>
            <a:chOff x="291525" y="1296925"/>
            <a:chExt cx="829800" cy="834950"/>
          </a:xfrm>
        </p:grpSpPr>
        <p:sp>
          <p:nvSpPr>
            <p:cNvPr id="187" name="Google Shape;187;p17"/>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7"/>
            <p:cNvGrpSpPr/>
            <p:nvPr/>
          </p:nvGrpSpPr>
          <p:grpSpPr>
            <a:xfrm>
              <a:off x="291525" y="1296925"/>
              <a:ext cx="829800" cy="834950"/>
              <a:chOff x="291525" y="1296925"/>
              <a:chExt cx="829800" cy="834950"/>
            </a:xfrm>
          </p:grpSpPr>
          <p:sp>
            <p:nvSpPr>
              <p:cNvPr id="189" name="Google Shape;189;p17"/>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3" name="Google Shape;193;p17"/>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17"/>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p18"/>
          <p:cNvSpPr txBox="1"/>
          <p:nvPr>
            <p:ph type="title"/>
          </p:nvPr>
        </p:nvSpPr>
        <p:spPr>
          <a:xfrm>
            <a:off x="713225" y="539500"/>
            <a:ext cx="7717500" cy="4107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500"/>
              <a:buNone/>
              <a:defRPr sz="2100">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97" name="Google Shape;197;p18"/>
          <p:cNvGrpSpPr/>
          <p:nvPr/>
        </p:nvGrpSpPr>
        <p:grpSpPr>
          <a:xfrm>
            <a:off x="8630919" y="4648837"/>
            <a:ext cx="357903" cy="350967"/>
            <a:chOff x="-1080825" y="310450"/>
            <a:chExt cx="897900" cy="880500"/>
          </a:xfrm>
        </p:grpSpPr>
        <p:grpSp>
          <p:nvGrpSpPr>
            <p:cNvPr id="198" name="Google Shape;198;p18"/>
            <p:cNvGrpSpPr/>
            <p:nvPr/>
          </p:nvGrpSpPr>
          <p:grpSpPr>
            <a:xfrm>
              <a:off x="-871575" y="310450"/>
              <a:ext cx="479400" cy="880500"/>
              <a:chOff x="-888950" y="310450"/>
              <a:chExt cx="479400" cy="880500"/>
            </a:xfrm>
          </p:grpSpPr>
          <p:sp>
            <p:nvSpPr>
              <p:cNvPr id="199" name="Google Shape;199;p1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18"/>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202" name="Google Shape;202;p18"/>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grpSp>
        <p:nvGrpSpPr>
          <p:cNvPr id="203" name="Google Shape;203;p18"/>
          <p:cNvGrpSpPr/>
          <p:nvPr/>
        </p:nvGrpSpPr>
        <p:grpSpPr>
          <a:xfrm rot="-5400000">
            <a:off x="8406904" y="3658987"/>
            <a:ext cx="805952" cy="201507"/>
            <a:chOff x="1342500" y="1458675"/>
            <a:chExt cx="758400" cy="189600"/>
          </a:xfrm>
        </p:grpSpPr>
        <p:sp>
          <p:nvSpPr>
            <p:cNvPr id="204" name="Google Shape;204;p1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 name="Google Shape;208;p18"/>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209" name="Google Shape;209;p18"/>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grpSp>
        <p:nvGrpSpPr>
          <p:cNvPr id="210" name="Google Shape;210;p18"/>
          <p:cNvGrpSpPr/>
          <p:nvPr/>
        </p:nvGrpSpPr>
        <p:grpSpPr>
          <a:xfrm>
            <a:off x="114173" y="4574625"/>
            <a:ext cx="502195" cy="505312"/>
            <a:chOff x="291525" y="1296925"/>
            <a:chExt cx="829800" cy="834950"/>
          </a:xfrm>
        </p:grpSpPr>
        <p:sp>
          <p:nvSpPr>
            <p:cNvPr id="211" name="Google Shape;211;p18"/>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8"/>
            <p:cNvGrpSpPr/>
            <p:nvPr/>
          </p:nvGrpSpPr>
          <p:grpSpPr>
            <a:xfrm>
              <a:off x="291525" y="1296925"/>
              <a:ext cx="829800" cy="834950"/>
              <a:chOff x="291525" y="1296925"/>
              <a:chExt cx="829800" cy="834950"/>
            </a:xfrm>
          </p:grpSpPr>
          <p:sp>
            <p:nvSpPr>
              <p:cNvPr id="213" name="Google Shape;213;p18"/>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 name="Google Shape;217;p18"/>
          <p:cNvGrpSpPr/>
          <p:nvPr/>
        </p:nvGrpSpPr>
        <p:grpSpPr>
          <a:xfrm>
            <a:off x="8558773" y="74050"/>
            <a:ext cx="502195" cy="505312"/>
            <a:chOff x="291525" y="1296925"/>
            <a:chExt cx="829800" cy="834950"/>
          </a:xfrm>
        </p:grpSpPr>
        <p:sp>
          <p:nvSpPr>
            <p:cNvPr id="218" name="Google Shape;218;p18"/>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8"/>
            <p:cNvGrpSpPr/>
            <p:nvPr/>
          </p:nvGrpSpPr>
          <p:grpSpPr>
            <a:xfrm>
              <a:off x="291525" y="1296925"/>
              <a:ext cx="829800" cy="834950"/>
              <a:chOff x="291525" y="1296925"/>
              <a:chExt cx="829800" cy="834950"/>
            </a:xfrm>
          </p:grpSpPr>
          <p:sp>
            <p:nvSpPr>
              <p:cNvPr id="220" name="Google Shape;220;p18"/>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24" name="Google Shape;224;p18"/>
          <p:cNvCxnSpPr/>
          <p:nvPr/>
        </p:nvCxnSpPr>
        <p:spPr>
          <a:xfrm>
            <a:off x="8572117" y="755000"/>
            <a:ext cx="475500" cy="0"/>
          </a:xfrm>
          <a:prstGeom prst="straightConnector1">
            <a:avLst/>
          </a:prstGeom>
          <a:noFill/>
          <a:ln cap="flat" cmpd="sng" w="9525">
            <a:solidFill>
              <a:schemeClr val="dk1"/>
            </a:solidFill>
            <a:prstDash val="solid"/>
            <a:round/>
            <a:headEnd len="med" w="med" type="none"/>
            <a:tailEnd len="med" w="med" type="none"/>
          </a:ln>
        </p:spPr>
      </p:cxnSp>
      <p:grpSp>
        <p:nvGrpSpPr>
          <p:cNvPr id="225" name="Google Shape;225;p18"/>
          <p:cNvGrpSpPr/>
          <p:nvPr/>
        </p:nvGrpSpPr>
        <p:grpSpPr>
          <a:xfrm>
            <a:off x="186319" y="151212"/>
            <a:ext cx="357903" cy="350967"/>
            <a:chOff x="-1080825" y="310450"/>
            <a:chExt cx="897900" cy="880500"/>
          </a:xfrm>
        </p:grpSpPr>
        <p:grpSp>
          <p:nvGrpSpPr>
            <p:cNvPr id="226" name="Google Shape;226;p18"/>
            <p:cNvGrpSpPr/>
            <p:nvPr/>
          </p:nvGrpSpPr>
          <p:grpSpPr>
            <a:xfrm>
              <a:off x="-871575" y="310450"/>
              <a:ext cx="479400" cy="880500"/>
              <a:chOff x="-888950" y="310450"/>
              <a:chExt cx="479400" cy="880500"/>
            </a:xfrm>
          </p:grpSpPr>
          <p:sp>
            <p:nvSpPr>
              <p:cNvPr id="227" name="Google Shape;227;p1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8"/>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230" name="Google Shape;230;p18"/>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cxnSp>
        <p:nvCxnSpPr>
          <p:cNvPr id="231" name="Google Shape;231;p18"/>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2" name="Shape 232"/>
        <p:cNvGrpSpPr/>
        <p:nvPr/>
      </p:nvGrpSpPr>
      <p:grpSpPr>
        <a:xfrm>
          <a:off x="0" y="0"/>
          <a:ext cx="0" cy="0"/>
          <a:chOff x="0" y="0"/>
          <a:chExt cx="0" cy="0"/>
        </a:xfrm>
      </p:grpSpPr>
      <p:sp>
        <p:nvSpPr>
          <p:cNvPr id="233" name="Google Shape;233;p19"/>
          <p:cNvSpPr txBox="1"/>
          <p:nvPr>
            <p:ph type="title"/>
          </p:nvPr>
        </p:nvSpPr>
        <p:spPr>
          <a:xfrm>
            <a:off x="1222650" y="1042725"/>
            <a:ext cx="6698700" cy="424500"/>
          </a:xfrm>
          <a:prstGeom prst="rect">
            <a:avLst/>
          </a:prstGeom>
        </p:spPr>
        <p:txBody>
          <a:bodyPr anchorCtr="0" anchor="t" bIns="0" lIns="0" spcFirstLastPara="1" rIns="0" wrap="square" tIns="0">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4" name="Google Shape;234;p19"/>
          <p:cNvSpPr txBox="1"/>
          <p:nvPr>
            <p:ph idx="1" type="subTitle"/>
          </p:nvPr>
        </p:nvSpPr>
        <p:spPr>
          <a:xfrm>
            <a:off x="2146500" y="1673750"/>
            <a:ext cx="4851000" cy="2511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35" name="Google Shape;235;p19"/>
          <p:cNvGrpSpPr/>
          <p:nvPr/>
        </p:nvGrpSpPr>
        <p:grpSpPr>
          <a:xfrm>
            <a:off x="8558747" y="4652998"/>
            <a:ext cx="502200" cy="327958"/>
            <a:chOff x="9668873" y="3240810"/>
            <a:chExt cx="502200" cy="327958"/>
          </a:xfrm>
        </p:grpSpPr>
        <p:sp>
          <p:nvSpPr>
            <p:cNvPr id="236" name="Google Shape;236;p19"/>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9"/>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240" name="Google Shape;240;p19"/>
          <p:cNvGrpSpPr/>
          <p:nvPr/>
        </p:nvGrpSpPr>
        <p:grpSpPr>
          <a:xfrm>
            <a:off x="8566521" y="221972"/>
            <a:ext cx="486642" cy="197663"/>
            <a:chOff x="-1185450" y="3156350"/>
            <a:chExt cx="1020000" cy="414300"/>
          </a:xfrm>
        </p:grpSpPr>
        <p:sp>
          <p:nvSpPr>
            <p:cNvPr id="241" name="Google Shape;241;p1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19"/>
            <p:cNvCxnSpPr>
              <a:stCxn id="243" idx="0"/>
              <a:endCxn id="243" idx="4"/>
            </p:cNvCxnSpPr>
            <p:nvPr/>
          </p:nvCxnSpPr>
          <p:spPr>
            <a:xfrm>
              <a:off x="-675400" y="3156350"/>
              <a:ext cx="0" cy="414300"/>
            </a:xfrm>
            <a:prstGeom prst="straightConnector1">
              <a:avLst/>
            </a:prstGeom>
            <a:noFill/>
            <a:ln cap="flat" cmpd="sng" w="9525">
              <a:solidFill>
                <a:schemeClr val="dk1"/>
              </a:solidFill>
              <a:prstDash val="solid"/>
              <a:round/>
              <a:headEnd len="med" w="med" type="none"/>
              <a:tailEnd len="med" w="med" type="none"/>
            </a:ln>
          </p:spPr>
        </p:cxnSp>
        <p:cxnSp>
          <p:nvCxnSpPr>
            <p:cNvPr id="245" name="Google Shape;245;p19"/>
            <p:cNvCxnSpPr>
              <a:endCxn id="241" idx="6"/>
            </p:cNvCxnSpPr>
            <p:nvPr/>
          </p:nvCxnSpPr>
          <p:spPr>
            <a:xfrm>
              <a:off x="-1185450" y="3363500"/>
              <a:ext cx="1020000" cy="0"/>
            </a:xfrm>
            <a:prstGeom prst="straightConnector1">
              <a:avLst/>
            </a:prstGeom>
            <a:noFill/>
            <a:ln cap="flat" cmpd="sng" w="9525">
              <a:solidFill>
                <a:schemeClr val="dk1"/>
              </a:solidFill>
              <a:prstDash val="solid"/>
              <a:round/>
              <a:headEnd len="med" w="med" type="none"/>
              <a:tailEnd len="med" w="med" type="none"/>
            </a:ln>
          </p:spPr>
        </p:cxnSp>
      </p:grpSp>
      <p:cxnSp>
        <p:nvCxnSpPr>
          <p:cNvPr id="246" name="Google Shape;246;p19"/>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19"/>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19"/>
          <p:cNvCxnSpPr/>
          <p:nvPr/>
        </p:nvCxnSpPr>
        <p:spPr>
          <a:xfrm>
            <a:off x="857209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19"/>
          <p:cNvCxnSpPr/>
          <p:nvPr/>
        </p:nvCxnSpPr>
        <p:spPr>
          <a:xfrm>
            <a:off x="8572097" y="4405775"/>
            <a:ext cx="475500" cy="0"/>
          </a:xfrm>
          <a:prstGeom prst="straightConnector1">
            <a:avLst/>
          </a:prstGeom>
          <a:noFill/>
          <a:ln cap="flat" cmpd="sng" w="9525">
            <a:solidFill>
              <a:schemeClr val="dk1"/>
            </a:solidFill>
            <a:prstDash val="solid"/>
            <a:round/>
            <a:headEnd len="med" w="med" type="none"/>
            <a:tailEnd len="med" w="med" type="none"/>
          </a:ln>
        </p:spPr>
      </p:cxnSp>
      <p:grpSp>
        <p:nvGrpSpPr>
          <p:cNvPr id="250" name="Google Shape;250;p19"/>
          <p:cNvGrpSpPr/>
          <p:nvPr/>
        </p:nvGrpSpPr>
        <p:grpSpPr>
          <a:xfrm>
            <a:off x="114172" y="221973"/>
            <a:ext cx="502200" cy="327958"/>
            <a:chOff x="9668873" y="3240810"/>
            <a:chExt cx="502200" cy="327958"/>
          </a:xfrm>
        </p:grpSpPr>
        <p:sp>
          <p:nvSpPr>
            <p:cNvPr id="251" name="Google Shape;251;p19"/>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9"/>
          <p:cNvGrpSpPr/>
          <p:nvPr/>
        </p:nvGrpSpPr>
        <p:grpSpPr>
          <a:xfrm>
            <a:off x="121946" y="4784072"/>
            <a:ext cx="486642" cy="197663"/>
            <a:chOff x="-1185450" y="3156350"/>
            <a:chExt cx="1020000" cy="414300"/>
          </a:xfrm>
        </p:grpSpPr>
        <p:sp>
          <p:nvSpPr>
            <p:cNvPr id="255" name="Google Shape;255;p1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19"/>
            <p:cNvCxnSpPr>
              <a:stCxn id="257" idx="0"/>
              <a:endCxn id="257" idx="4"/>
            </p:cNvCxnSpPr>
            <p:nvPr/>
          </p:nvCxnSpPr>
          <p:spPr>
            <a:xfrm>
              <a:off x="-675400" y="3156350"/>
              <a:ext cx="0" cy="41430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19"/>
            <p:cNvCxnSpPr>
              <a:endCxn id="255" idx="6"/>
            </p:cNvCxnSpPr>
            <p:nvPr/>
          </p:nvCxnSpPr>
          <p:spPr>
            <a:xfrm>
              <a:off x="-1185450" y="3363500"/>
              <a:ext cx="1020000" cy="0"/>
            </a:xfrm>
            <a:prstGeom prst="straightConnector1">
              <a:avLst/>
            </a:prstGeom>
            <a:noFill/>
            <a:ln cap="flat" cmpd="sng" w="9525">
              <a:solidFill>
                <a:schemeClr val="dk1"/>
              </a:solidFill>
              <a:prstDash val="solid"/>
              <a:round/>
              <a:headEnd len="med" w="med" type="none"/>
              <a:tailEnd len="med" w="med" type="none"/>
            </a:ln>
          </p:spPr>
        </p:cxnSp>
      </p:grpSp>
      <p:grpSp>
        <p:nvGrpSpPr>
          <p:cNvPr id="260" name="Google Shape;260;p19"/>
          <p:cNvGrpSpPr/>
          <p:nvPr/>
        </p:nvGrpSpPr>
        <p:grpSpPr>
          <a:xfrm>
            <a:off x="8112557" y="2091269"/>
            <a:ext cx="636442" cy="351004"/>
            <a:chOff x="9280569" y="2166309"/>
            <a:chExt cx="875797" cy="483011"/>
          </a:xfrm>
        </p:grpSpPr>
        <p:sp>
          <p:nvSpPr>
            <p:cNvPr id="261" name="Google Shape;261;p19"/>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7660481" y="3142837"/>
            <a:ext cx="357903" cy="350967"/>
            <a:chOff x="-1080825" y="310450"/>
            <a:chExt cx="897900" cy="880500"/>
          </a:xfrm>
        </p:grpSpPr>
        <p:grpSp>
          <p:nvGrpSpPr>
            <p:cNvPr id="265" name="Google Shape;265;p19"/>
            <p:cNvGrpSpPr/>
            <p:nvPr/>
          </p:nvGrpSpPr>
          <p:grpSpPr>
            <a:xfrm>
              <a:off x="-871575" y="310450"/>
              <a:ext cx="479400" cy="880500"/>
              <a:chOff x="-888950" y="310450"/>
              <a:chExt cx="479400" cy="880500"/>
            </a:xfrm>
          </p:grpSpPr>
          <p:sp>
            <p:nvSpPr>
              <p:cNvPr id="266" name="Google Shape;266;p19"/>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19"/>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269" name="Google Shape;269;p19"/>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grpSp>
        <p:nvGrpSpPr>
          <p:cNvPr id="270" name="Google Shape;270;p19"/>
          <p:cNvGrpSpPr/>
          <p:nvPr/>
        </p:nvGrpSpPr>
        <p:grpSpPr>
          <a:xfrm>
            <a:off x="1162006" y="1861937"/>
            <a:ext cx="357903" cy="350967"/>
            <a:chOff x="-1080825" y="310450"/>
            <a:chExt cx="897900" cy="880500"/>
          </a:xfrm>
        </p:grpSpPr>
        <p:grpSp>
          <p:nvGrpSpPr>
            <p:cNvPr id="271" name="Google Shape;271;p19"/>
            <p:cNvGrpSpPr/>
            <p:nvPr/>
          </p:nvGrpSpPr>
          <p:grpSpPr>
            <a:xfrm>
              <a:off x="-871575" y="310450"/>
              <a:ext cx="479400" cy="880500"/>
              <a:chOff x="-888950" y="310450"/>
              <a:chExt cx="479400" cy="880500"/>
            </a:xfrm>
          </p:grpSpPr>
          <p:sp>
            <p:nvSpPr>
              <p:cNvPr id="272" name="Google Shape;272;p19"/>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19"/>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275" name="Google Shape;275;p19"/>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6" name="Shape 276"/>
        <p:cNvGrpSpPr/>
        <p:nvPr/>
      </p:nvGrpSpPr>
      <p:grpSpPr>
        <a:xfrm>
          <a:off x="0" y="0"/>
          <a:ext cx="0" cy="0"/>
          <a:chOff x="0" y="0"/>
          <a:chExt cx="0" cy="0"/>
        </a:xfrm>
      </p:grpSpPr>
      <p:sp>
        <p:nvSpPr>
          <p:cNvPr id="277" name="Google Shape;277;p20"/>
          <p:cNvSpPr txBox="1"/>
          <p:nvPr>
            <p:ph type="title"/>
          </p:nvPr>
        </p:nvSpPr>
        <p:spPr>
          <a:xfrm>
            <a:off x="713250" y="1594200"/>
            <a:ext cx="7717500" cy="1955100"/>
          </a:xfrm>
          <a:prstGeom prst="rect">
            <a:avLst/>
          </a:prstGeom>
        </p:spPr>
        <p:txBody>
          <a:bodyPr anchorCtr="0" anchor="t" bIns="0" lIns="0" spcFirstLastPara="1" rIns="0" wrap="square" tIns="0">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78" name="Google Shape;278;p20"/>
          <p:cNvGrpSpPr/>
          <p:nvPr/>
        </p:nvGrpSpPr>
        <p:grpSpPr>
          <a:xfrm>
            <a:off x="8630919" y="4648837"/>
            <a:ext cx="357903" cy="350967"/>
            <a:chOff x="-1080825" y="310450"/>
            <a:chExt cx="897900" cy="880500"/>
          </a:xfrm>
        </p:grpSpPr>
        <p:grpSp>
          <p:nvGrpSpPr>
            <p:cNvPr id="279" name="Google Shape;279;p20"/>
            <p:cNvGrpSpPr/>
            <p:nvPr/>
          </p:nvGrpSpPr>
          <p:grpSpPr>
            <a:xfrm>
              <a:off x="-871575" y="310450"/>
              <a:ext cx="479400" cy="880500"/>
              <a:chOff x="-888950" y="310450"/>
              <a:chExt cx="479400" cy="880500"/>
            </a:xfrm>
          </p:grpSpPr>
          <p:sp>
            <p:nvSpPr>
              <p:cNvPr id="280" name="Google Shape;280;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283" name="Google Shape;283;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284" name="Google Shape;284;p20"/>
          <p:cNvGrpSpPr/>
          <p:nvPr/>
        </p:nvGrpSpPr>
        <p:grpSpPr>
          <a:xfrm rot="-5400000">
            <a:off x="8406904" y="3658987"/>
            <a:ext cx="805952" cy="201507"/>
            <a:chOff x="1342500" y="1458675"/>
            <a:chExt cx="758400" cy="189600"/>
          </a:xfrm>
        </p:grpSpPr>
        <p:sp>
          <p:nvSpPr>
            <p:cNvPr id="285" name="Google Shape;285;p2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9" name="Google Shape;289;p20"/>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20"/>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grpSp>
        <p:nvGrpSpPr>
          <p:cNvPr id="291" name="Google Shape;291;p20"/>
          <p:cNvGrpSpPr/>
          <p:nvPr/>
        </p:nvGrpSpPr>
        <p:grpSpPr>
          <a:xfrm>
            <a:off x="114173" y="4574625"/>
            <a:ext cx="502195" cy="505312"/>
            <a:chOff x="291525" y="1296925"/>
            <a:chExt cx="829800" cy="834950"/>
          </a:xfrm>
        </p:grpSpPr>
        <p:sp>
          <p:nvSpPr>
            <p:cNvPr id="292" name="Google Shape;292;p20"/>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0"/>
            <p:cNvGrpSpPr/>
            <p:nvPr/>
          </p:nvGrpSpPr>
          <p:grpSpPr>
            <a:xfrm>
              <a:off x="291525" y="1296925"/>
              <a:ext cx="829800" cy="834950"/>
              <a:chOff x="291525" y="1296925"/>
              <a:chExt cx="829800" cy="834950"/>
            </a:xfrm>
          </p:grpSpPr>
          <p:sp>
            <p:nvSpPr>
              <p:cNvPr id="294" name="Google Shape;294;p20"/>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 name="Google Shape;298;p20"/>
          <p:cNvGrpSpPr/>
          <p:nvPr/>
        </p:nvGrpSpPr>
        <p:grpSpPr>
          <a:xfrm>
            <a:off x="8558773" y="74050"/>
            <a:ext cx="502195" cy="505312"/>
            <a:chOff x="291525" y="1296925"/>
            <a:chExt cx="829800" cy="834950"/>
          </a:xfrm>
        </p:grpSpPr>
        <p:sp>
          <p:nvSpPr>
            <p:cNvPr id="299" name="Google Shape;299;p20"/>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0"/>
            <p:cNvGrpSpPr/>
            <p:nvPr/>
          </p:nvGrpSpPr>
          <p:grpSpPr>
            <a:xfrm>
              <a:off x="291525" y="1296925"/>
              <a:ext cx="829800" cy="834950"/>
              <a:chOff x="291525" y="1296925"/>
              <a:chExt cx="829800" cy="834950"/>
            </a:xfrm>
          </p:grpSpPr>
          <p:sp>
            <p:nvSpPr>
              <p:cNvPr id="301" name="Google Shape;301;p20"/>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5" name="Google Shape;305;p20"/>
          <p:cNvCxnSpPr/>
          <p:nvPr/>
        </p:nvCxnSpPr>
        <p:spPr>
          <a:xfrm>
            <a:off x="8572117" y="755000"/>
            <a:ext cx="475500" cy="0"/>
          </a:xfrm>
          <a:prstGeom prst="straightConnector1">
            <a:avLst/>
          </a:prstGeom>
          <a:noFill/>
          <a:ln cap="flat" cmpd="sng" w="9525">
            <a:solidFill>
              <a:schemeClr val="dk1"/>
            </a:solidFill>
            <a:prstDash val="solid"/>
            <a:round/>
            <a:headEnd len="med" w="med" type="none"/>
            <a:tailEnd len="med" w="med" type="none"/>
          </a:ln>
        </p:spPr>
      </p:cxnSp>
      <p:grpSp>
        <p:nvGrpSpPr>
          <p:cNvPr id="306" name="Google Shape;306;p20"/>
          <p:cNvGrpSpPr/>
          <p:nvPr/>
        </p:nvGrpSpPr>
        <p:grpSpPr>
          <a:xfrm>
            <a:off x="6824583" y="461099"/>
            <a:ext cx="718066" cy="395972"/>
            <a:chOff x="9280569" y="2166309"/>
            <a:chExt cx="875797" cy="483011"/>
          </a:xfrm>
        </p:grpSpPr>
        <p:sp>
          <p:nvSpPr>
            <p:cNvPr id="307" name="Google Shape;307;p20"/>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0"/>
          <p:cNvGrpSpPr/>
          <p:nvPr/>
        </p:nvGrpSpPr>
        <p:grpSpPr>
          <a:xfrm>
            <a:off x="186319" y="151212"/>
            <a:ext cx="357903" cy="350967"/>
            <a:chOff x="-1080825" y="310450"/>
            <a:chExt cx="897900" cy="880500"/>
          </a:xfrm>
        </p:grpSpPr>
        <p:grpSp>
          <p:nvGrpSpPr>
            <p:cNvPr id="311" name="Google Shape;311;p20"/>
            <p:cNvGrpSpPr/>
            <p:nvPr/>
          </p:nvGrpSpPr>
          <p:grpSpPr>
            <a:xfrm>
              <a:off x="-871575" y="310450"/>
              <a:ext cx="479400" cy="880500"/>
              <a:chOff x="-888950" y="310450"/>
              <a:chExt cx="479400" cy="880500"/>
            </a:xfrm>
          </p:grpSpPr>
          <p:sp>
            <p:nvSpPr>
              <p:cNvPr id="312" name="Google Shape;312;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315" name="Google Shape;315;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316" name="Google Shape;316;p20"/>
          <p:cNvGrpSpPr/>
          <p:nvPr/>
        </p:nvGrpSpPr>
        <p:grpSpPr>
          <a:xfrm>
            <a:off x="5608798" y="4015423"/>
            <a:ext cx="403786" cy="395961"/>
            <a:chOff x="-1080825" y="310450"/>
            <a:chExt cx="897900" cy="880500"/>
          </a:xfrm>
        </p:grpSpPr>
        <p:grpSp>
          <p:nvGrpSpPr>
            <p:cNvPr id="317" name="Google Shape;317;p20"/>
            <p:cNvGrpSpPr/>
            <p:nvPr/>
          </p:nvGrpSpPr>
          <p:grpSpPr>
            <a:xfrm>
              <a:off x="-871575" y="310450"/>
              <a:ext cx="479400" cy="880500"/>
              <a:chOff x="-888950" y="310450"/>
              <a:chExt cx="479400" cy="880500"/>
            </a:xfrm>
          </p:grpSpPr>
          <p:sp>
            <p:nvSpPr>
              <p:cNvPr id="318" name="Google Shape;318;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321" name="Google Shape;321;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322" name="Google Shape;322;p20"/>
          <p:cNvGrpSpPr/>
          <p:nvPr/>
        </p:nvGrpSpPr>
        <p:grpSpPr>
          <a:xfrm>
            <a:off x="1917142" y="476813"/>
            <a:ext cx="553897" cy="276930"/>
            <a:chOff x="1342500" y="1458675"/>
            <a:chExt cx="379200" cy="189600"/>
          </a:xfrm>
        </p:grpSpPr>
        <p:sp>
          <p:nvSpPr>
            <p:cNvPr id="323" name="Google Shape;323;p2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5" name="Google Shape;325;p20"/>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20"/>
          <p:cNvSpPr/>
          <p:nvPr/>
        </p:nvSpPr>
        <p:spPr>
          <a:xfrm>
            <a:off x="2901950" y="4015425"/>
            <a:ext cx="147300" cy="1473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0"/>
          <p:cNvGrpSpPr/>
          <p:nvPr/>
        </p:nvGrpSpPr>
        <p:grpSpPr>
          <a:xfrm rot="10800000">
            <a:off x="1621108" y="4382767"/>
            <a:ext cx="718154" cy="395972"/>
            <a:chOff x="9280569" y="2166309"/>
            <a:chExt cx="875797" cy="483011"/>
          </a:xfrm>
        </p:grpSpPr>
        <p:sp>
          <p:nvSpPr>
            <p:cNvPr id="328" name="Google Shape;328;p20"/>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0"/>
          <p:cNvGrpSpPr/>
          <p:nvPr/>
        </p:nvGrpSpPr>
        <p:grpSpPr>
          <a:xfrm>
            <a:off x="668064" y="3392876"/>
            <a:ext cx="201489" cy="197672"/>
            <a:chOff x="-1080825" y="310450"/>
            <a:chExt cx="897900" cy="880500"/>
          </a:xfrm>
        </p:grpSpPr>
        <p:grpSp>
          <p:nvGrpSpPr>
            <p:cNvPr id="332" name="Google Shape;332;p20"/>
            <p:cNvGrpSpPr/>
            <p:nvPr/>
          </p:nvGrpSpPr>
          <p:grpSpPr>
            <a:xfrm>
              <a:off x="-871575" y="310450"/>
              <a:ext cx="479400" cy="880500"/>
              <a:chOff x="-888950" y="310450"/>
              <a:chExt cx="479400" cy="880500"/>
            </a:xfrm>
          </p:grpSpPr>
          <p:sp>
            <p:nvSpPr>
              <p:cNvPr id="333" name="Google Shape;333;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336" name="Google Shape;336;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337" name="Google Shape;337;p20"/>
          <p:cNvGrpSpPr/>
          <p:nvPr/>
        </p:nvGrpSpPr>
        <p:grpSpPr>
          <a:xfrm>
            <a:off x="7221831" y="4608586"/>
            <a:ext cx="201469" cy="102630"/>
            <a:chOff x="1342500" y="1458675"/>
            <a:chExt cx="379200" cy="189600"/>
          </a:xfrm>
        </p:grpSpPr>
        <p:sp>
          <p:nvSpPr>
            <p:cNvPr id="338" name="Google Shape;338;p2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0"/>
          <p:cNvGrpSpPr/>
          <p:nvPr/>
        </p:nvGrpSpPr>
        <p:grpSpPr>
          <a:xfrm>
            <a:off x="8630931" y="1017725"/>
            <a:ext cx="357903" cy="350967"/>
            <a:chOff x="-1080825" y="310450"/>
            <a:chExt cx="897900" cy="880500"/>
          </a:xfrm>
        </p:grpSpPr>
        <p:grpSp>
          <p:nvGrpSpPr>
            <p:cNvPr id="341" name="Google Shape;341;p20"/>
            <p:cNvGrpSpPr/>
            <p:nvPr/>
          </p:nvGrpSpPr>
          <p:grpSpPr>
            <a:xfrm>
              <a:off x="-871575" y="310450"/>
              <a:ext cx="479400" cy="880500"/>
              <a:chOff x="-888950" y="310450"/>
              <a:chExt cx="479400" cy="880500"/>
            </a:xfrm>
          </p:grpSpPr>
          <p:sp>
            <p:nvSpPr>
              <p:cNvPr id="342" name="Google Shape;342;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345" name="Google Shape;345;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grpSp>
        <p:nvGrpSpPr>
          <p:cNvPr id="346" name="Google Shape;346;p20"/>
          <p:cNvGrpSpPr/>
          <p:nvPr/>
        </p:nvGrpSpPr>
        <p:grpSpPr>
          <a:xfrm>
            <a:off x="4724106" y="780425"/>
            <a:ext cx="357903" cy="350967"/>
            <a:chOff x="-1080825" y="310450"/>
            <a:chExt cx="897900" cy="880500"/>
          </a:xfrm>
        </p:grpSpPr>
        <p:grpSp>
          <p:nvGrpSpPr>
            <p:cNvPr id="347" name="Google Shape;347;p20"/>
            <p:cNvGrpSpPr/>
            <p:nvPr/>
          </p:nvGrpSpPr>
          <p:grpSpPr>
            <a:xfrm>
              <a:off x="-871575" y="310450"/>
              <a:ext cx="479400" cy="880500"/>
              <a:chOff x="-888950" y="310450"/>
              <a:chExt cx="479400" cy="880500"/>
            </a:xfrm>
          </p:grpSpPr>
          <p:sp>
            <p:nvSpPr>
              <p:cNvPr id="348" name="Google Shape;348;p2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20"/>
              <p:cNvCxnSpPr/>
              <p:nvPr/>
            </p:nvCxnSpPr>
            <p:spPr>
              <a:xfrm>
                <a:off x="-649250" y="310450"/>
                <a:ext cx="0" cy="880500"/>
              </a:xfrm>
              <a:prstGeom prst="straightConnector1">
                <a:avLst/>
              </a:prstGeom>
              <a:noFill/>
              <a:ln cap="flat" cmpd="sng" w="9525">
                <a:solidFill>
                  <a:srgbClr val="101122"/>
                </a:solidFill>
                <a:prstDash val="solid"/>
                <a:round/>
                <a:headEnd len="med" w="med" type="none"/>
                <a:tailEnd len="med" w="med" type="none"/>
              </a:ln>
            </p:spPr>
          </p:cxnSp>
        </p:grpSp>
        <p:cxnSp>
          <p:nvCxnSpPr>
            <p:cNvPr id="351" name="Google Shape;351;p20"/>
            <p:cNvCxnSpPr/>
            <p:nvPr/>
          </p:nvCxnSpPr>
          <p:spPr>
            <a:xfrm>
              <a:off x="-1080825" y="750700"/>
              <a:ext cx="897900" cy="0"/>
            </a:xfrm>
            <a:prstGeom prst="straightConnector1">
              <a:avLst/>
            </a:prstGeom>
            <a:noFill/>
            <a:ln cap="flat" cmpd="sng" w="9525">
              <a:solidFill>
                <a:srgbClr val="101122"/>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2" name="Shape 352"/>
        <p:cNvGrpSpPr/>
        <p:nvPr/>
      </p:nvGrpSpPr>
      <p:grpSpPr>
        <a:xfrm>
          <a:off x="0" y="0"/>
          <a:ext cx="0" cy="0"/>
          <a:chOff x="0" y="0"/>
          <a:chExt cx="0" cy="0"/>
        </a:xfrm>
      </p:grpSpPr>
      <p:sp>
        <p:nvSpPr>
          <p:cNvPr id="353" name="Google Shape;353;p21"/>
          <p:cNvSpPr txBox="1"/>
          <p:nvPr>
            <p:ph type="title"/>
          </p:nvPr>
        </p:nvSpPr>
        <p:spPr>
          <a:xfrm>
            <a:off x="1758750" y="1764600"/>
            <a:ext cx="5626500" cy="6318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 name="Google Shape;354;p21"/>
          <p:cNvSpPr txBox="1"/>
          <p:nvPr>
            <p:ph idx="1" type="subTitle"/>
          </p:nvPr>
        </p:nvSpPr>
        <p:spPr>
          <a:xfrm>
            <a:off x="1758750" y="2557425"/>
            <a:ext cx="5626500" cy="717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5" name="Google Shape;355;p21"/>
          <p:cNvGrpSpPr/>
          <p:nvPr/>
        </p:nvGrpSpPr>
        <p:grpSpPr>
          <a:xfrm>
            <a:off x="8566521" y="221972"/>
            <a:ext cx="486642" cy="197663"/>
            <a:chOff x="-1185450" y="3156350"/>
            <a:chExt cx="1020000" cy="414300"/>
          </a:xfrm>
        </p:grpSpPr>
        <p:sp>
          <p:nvSpPr>
            <p:cNvPr id="356" name="Google Shape;356;p21"/>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1"/>
            <p:cNvCxnSpPr>
              <a:stCxn id="358" idx="0"/>
              <a:endCxn id="358" idx="4"/>
            </p:cNvCxnSpPr>
            <p:nvPr/>
          </p:nvCxnSpPr>
          <p:spPr>
            <a:xfrm>
              <a:off x="-675400" y="3156350"/>
              <a:ext cx="0" cy="414300"/>
            </a:xfrm>
            <a:prstGeom prst="straightConnector1">
              <a:avLst/>
            </a:prstGeom>
            <a:noFill/>
            <a:ln cap="flat" cmpd="sng" w="9525">
              <a:solidFill>
                <a:schemeClr val="dk1"/>
              </a:solidFill>
              <a:prstDash val="solid"/>
              <a:round/>
              <a:headEnd len="med" w="med" type="none"/>
              <a:tailEnd len="med" w="med" type="none"/>
            </a:ln>
          </p:spPr>
        </p:cxnSp>
        <p:cxnSp>
          <p:nvCxnSpPr>
            <p:cNvPr id="360" name="Google Shape;360;p21"/>
            <p:cNvCxnSpPr>
              <a:endCxn id="356" idx="6"/>
            </p:cNvCxnSpPr>
            <p:nvPr/>
          </p:nvCxnSpPr>
          <p:spPr>
            <a:xfrm>
              <a:off x="-1185450" y="3363500"/>
              <a:ext cx="1020000" cy="0"/>
            </a:xfrm>
            <a:prstGeom prst="straightConnector1">
              <a:avLst/>
            </a:prstGeom>
            <a:noFill/>
            <a:ln cap="flat" cmpd="sng" w="9525">
              <a:solidFill>
                <a:schemeClr val="dk1"/>
              </a:solidFill>
              <a:prstDash val="solid"/>
              <a:round/>
              <a:headEnd len="med" w="med" type="none"/>
              <a:tailEnd len="med" w="med" type="none"/>
            </a:ln>
          </p:spPr>
        </p:cxnSp>
      </p:grpSp>
      <p:cxnSp>
        <p:nvCxnSpPr>
          <p:cNvPr id="361" name="Google Shape;361;p21"/>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21"/>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363" name="Google Shape;363;p21"/>
          <p:cNvCxnSpPr/>
          <p:nvPr/>
        </p:nvCxnSpPr>
        <p:spPr>
          <a:xfrm>
            <a:off x="857209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364" name="Google Shape;364;p21"/>
          <p:cNvCxnSpPr/>
          <p:nvPr/>
        </p:nvCxnSpPr>
        <p:spPr>
          <a:xfrm>
            <a:off x="8572097" y="4405775"/>
            <a:ext cx="475500" cy="0"/>
          </a:xfrm>
          <a:prstGeom prst="straightConnector1">
            <a:avLst/>
          </a:prstGeom>
          <a:noFill/>
          <a:ln cap="flat" cmpd="sng" w="9525">
            <a:solidFill>
              <a:schemeClr val="dk1"/>
            </a:solidFill>
            <a:prstDash val="solid"/>
            <a:round/>
            <a:headEnd len="med" w="med" type="none"/>
            <a:tailEnd len="med" w="med" type="none"/>
          </a:ln>
        </p:spPr>
      </p:cxnSp>
      <p:grpSp>
        <p:nvGrpSpPr>
          <p:cNvPr id="365" name="Google Shape;365;p21"/>
          <p:cNvGrpSpPr/>
          <p:nvPr/>
        </p:nvGrpSpPr>
        <p:grpSpPr>
          <a:xfrm>
            <a:off x="121946" y="4784072"/>
            <a:ext cx="486642" cy="197663"/>
            <a:chOff x="-1185450" y="3156350"/>
            <a:chExt cx="1020000" cy="414300"/>
          </a:xfrm>
        </p:grpSpPr>
        <p:sp>
          <p:nvSpPr>
            <p:cNvPr id="366" name="Google Shape;366;p21"/>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21"/>
            <p:cNvCxnSpPr>
              <a:stCxn id="368" idx="0"/>
              <a:endCxn id="368" idx="4"/>
            </p:cNvCxnSpPr>
            <p:nvPr/>
          </p:nvCxnSpPr>
          <p:spPr>
            <a:xfrm>
              <a:off x="-675400" y="3156350"/>
              <a:ext cx="0" cy="414300"/>
            </a:xfrm>
            <a:prstGeom prst="straightConnector1">
              <a:avLst/>
            </a:prstGeom>
            <a:noFill/>
            <a:ln cap="flat" cmpd="sng" w="9525">
              <a:solidFill>
                <a:schemeClr val="dk1"/>
              </a:solidFill>
              <a:prstDash val="solid"/>
              <a:round/>
              <a:headEnd len="med" w="med" type="none"/>
              <a:tailEnd len="med" w="med" type="none"/>
            </a:ln>
          </p:spPr>
        </p:cxnSp>
        <p:cxnSp>
          <p:nvCxnSpPr>
            <p:cNvPr id="370" name="Google Shape;370;p21"/>
            <p:cNvCxnSpPr>
              <a:endCxn id="366" idx="6"/>
            </p:cNvCxnSpPr>
            <p:nvPr/>
          </p:nvCxnSpPr>
          <p:spPr>
            <a:xfrm>
              <a:off x="-1185450" y="3363500"/>
              <a:ext cx="1020000" cy="0"/>
            </a:xfrm>
            <a:prstGeom prst="straightConnector1">
              <a:avLst/>
            </a:prstGeom>
            <a:noFill/>
            <a:ln cap="flat" cmpd="sng" w="9525">
              <a:solidFill>
                <a:schemeClr val="dk1"/>
              </a:solidFill>
              <a:prstDash val="solid"/>
              <a:round/>
              <a:headEnd len="med" w="med" type="none"/>
              <a:tailEnd len="med" w="med" type="none"/>
            </a:ln>
          </p:spPr>
        </p:cxnSp>
      </p:grpSp>
      <p:grpSp>
        <p:nvGrpSpPr>
          <p:cNvPr id="371" name="Google Shape;371;p21"/>
          <p:cNvGrpSpPr/>
          <p:nvPr/>
        </p:nvGrpSpPr>
        <p:grpSpPr>
          <a:xfrm rot="-3608619">
            <a:off x="7592105" y="3705074"/>
            <a:ext cx="636493" cy="351032"/>
            <a:chOff x="9280569" y="2166309"/>
            <a:chExt cx="875797" cy="483011"/>
          </a:xfrm>
        </p:grpSpPr>
        <p:sp>
          <p:nvSpPr>
            <p:cNvPr id="372" name="Google Shape;372;p21"/>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1"/>
          <p:cNvGrpSpPr/>
          <p:nvPr/>
        </p:nvGrpSpPr>
        <p:grpSpPr>
          <a:xfrm>
            <a:off x="88317" y="182325"/>
            <a:ext cx="553897" cy="276930"/>
            <a:chOff x="1342500" y="1458675"/>
            <a:chExt cx="379200" cy="189600"/>
          </a:xfrm>
        </p:grpSpPr>
        <p:sp>
          <p:nvSpPr>
            <p:cNvPr id="376" name="Google Shape;376;p21"/>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1"/>
          <p:cNvGrpSpPr/>
          <p:nvPr/>
        </p:nvGrpSpPr>
        <p:grpSpPr>
          <a:xfrm>
            <a:off x="8532892" y="4744438"/>
            <a:ext cx="553897" cy="276930"/>
            <a:chOff x="1342500" y="1458675"/>
            <a:chExt cx="379200" cy="189600"/>
          </a:xfrm>
        </p:grpSpPr>
        <p:sp>
          <p:nvSpPr>
            <p:cNvPr id="379" name="Google Shape;379;p21"/>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1"/>
          <p:cNvGrpSpPr/>
          <p:nvPr/>
        </p:nvGrpSpPr>
        <p:grpSpPr>
          <a:xfrm rot="756911">
            <a:off x="1684673" y="642858"/>
            <a:ext cx="636391" cy="350976"/>
            <a:chOff x="9280569" y="2166309"/>
            <a:chExt cx="875797" cy="483011"/>
          </a:xfrm>
        </p:grpSpPr>
        <p:sp>
          <p:nvSpPr>
            <p:cNvPr id="382" name="Google Shape;382;p21"/>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1"/>
          <p:cNvGrpSpPr/>
          <p:nvPr/>
        </p:nvGrpSpPr>
        <p:grpSpPr>
          <a:xfrm>
            <a:off x="6018806" y="867962"/>
            <a:ext cx="357903" cy="350967"/>
            <a:chOff x="-1080825" y="310450"/>
            <a:chExt cx="897900" cy="880500"/>
          </a:xfrm>
        </p:grpSpPr>
        <p:grpSp>
          <p:nvGrpSpPr>
            <p:cNvPr id="386" name="Google Shape;386;p21"/>
            <p:cNvGrpSpPr/>
            <p:nvPr/>
          </p:nvGrpSpPr>
          <p:grpSpPr>
            <a:xfrm>
              <a:off x="-871575" y="310450"/>
              <a:ext cx="479400" cy="880500"/>
              <a:chOff x="-888950" y="310450"/>
              <a:chExt cx="479400" cy="880500"/>
            </a:xfrm>
          </p:grpSpPr>
          <p:sp>
            <p:nvSpPr>
              <p:cNvPr id="387" name="Google Shape;387;p2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21"/>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390" name="Google Shape;390;p21"/>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grpSp>
        <p:nvGrpSpPr>
          <p:cNvPr id="391" name="Google Shape;391;p21"/>
          <p:cNvGrpSpPr/>
          <p:nvPr/>
        </p:nvGrpSpPr>
        <p:grpSpPr>
          <a:xfrm>
            <a:off x="2647731" y="3990562"/>
            <a:ext cx="357903" cy="350967"/>
            <a:chOff x="-1080825" y="310450"/>
            <a:chExt cx="897900" cy="880500"/>
          </a:xfrm>
        </p:grpSpPr>
        <p:grpSp>
          <p:nvGrpSpPr>
            <p:cNvPr id="392" name="Google Shape;392;p21"/>
            <p:cNvGrpSpPr/>
            <p:nvPr/>
          </p:nvGrpSpPr>
          <p:grpSpPr>
            <a:xfrm>
              <a:off x="-871575" y="310450"/>
              <a:ext cx="479400" cy="880500"/>
              <a:chOff x="-888950" y="310450"/>
              <a:chExt cx="479400" cy="880500"/>
            </a:xfrm>
          </p:grpSpPr>
          <p:sp>
            <p:nvSpPr>
              <p:cNvPr id="393" name="Google Shape;393;p2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21"/>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396" name="Google Shape;396;p21"/>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397" name="Shape 397"/>
        <p:cNvGrpSpPr/>
        <p:nvPr/>
      </p:nvGrpSpPr>
      <p:grpSpPr>
        <a:xfrm>
          <a:off x="0" y="0"/>
          <a:ext cx="0" cy="0"/>
          <a:chOff x="0" y="0"/>
          <a:chExt cx="0" cy="0"/>
        </a:xfrm>
      </p:grpSpPr>
      <p:sp>
        <p:nvSpPr>
          <p:cNvPr id="398" name="Google Shape;398;p22"/>
          <p:cNvSpPr txBox="1"/>
          <p:nvPr>
            <p:ph type="title"/>
          </p:nvPr>
        </p:nvSpPr>
        <p:spPr>
          <a:xfrm>
            <a:off x="713225" y="803300"/>
            <a:ext cx="5723100" cy="1131900"/>
          </a:xfrm>
          <a:prstGeom prst="rect">
            <a:avLst/>
          </a:prstGeom>
        </p:spPr>
        <p:txBody>
          <a:bodyPr anchorCtr="0" anchor="t" bIns="0" lIns="0" spcFirstLastPara="1" rIns="0" wrap="square" tIns="0">
            <a:noAutofit/>
          </a:bodyPr>
          <a:lstStyle>
            <a:lvl1pPr lvl="0" rtl="0">
              <a:spcBef>
                <a:spcPts val="0"/>
              </a:spcBef>
              <a:spcAft>
                <a:spcPts val="0"/>
              </a:spcAft>
              <a:buSzPts val="2500"/>
              <a:buNone/>
              <a:defRPr sz="3000">
                <a:solidFill>
                  <a:schemeClr val="accent3"/>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99" name="Google Shape;399;p22"/>
          <p:cNvGrpSpPr/>
          <p:nvPr/>
        </p:nvGrpSpPr>
        <p:grpSpPr>
          <a:xfrm>
            <a:off x="5695469" y="316162"/>
            <a:ext cx="357903" cy="350967"/>
            <a:chOff x="-1080825" y="310450"/>
            <a:chExt cx="897900" cy="880500"/>
          </a:xfrm>
        </p:grpSpPr>
        <p:grpSp>
          <p:nvGrpSpPr>
            <p:cNvPr id="400" name="Google Shape;400;p22"/>
            <p:cNvGrpSpPr/>
            <p:nvPr/>
          </p:nvGrpSpPr>
          <p:grpSpPr>
            <a:xfrm>
              <a:off x="-871575" y="310450"/>
              <a:ext cx="479400" cy="880500"/>
              <a:chOff x="-888950" y="310450"/>
              <a:chExt cx="479400" cy="880500"/>
            </a:xfrm>
          </p:grpSpPr>
          <p:sp>
            <p:nvSpPr>
              <p:cNvPr id="401" name="Google Shape;401;p22"/>
              <p:cNvSpPr/>
              <p:nvPr/>
            </p:nvSpPr>
            <p:spPr>
              <a:xfrm>
                <a:off x="-888950" y="511000"/>
                <a:ext cx="479400" cy="479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740775" y="6591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22"/>
              <p:cNvCxnSpPr/>
              <p:nvPr/>
            </p:nvCxnSpPr>
            <p:spPr>
              <a:xfrm>
                <a:off x="-649250" y="310450"/>
                <a:ext cx="0" cy="880500"/>
              </a:xfrm>
              <a:prstGeom prst="straightConnector1">
                <a:avLst/>
              </a:prstGeom>
              <a:noFill/>
              <a:ln cap="flat" cmpd="sng" w="9525">
                <a:solidFill>
                  <a:schemeClr val="lt1"/>
                </a:solidFill>
                <a:prstDash val="solid"/>
                <a:round/>
                <a:headEnd len="med" w="med" type="none"/>
                <a:tailEnd len="med" w="med" type="none"/>
              </a:ln>
            </p:spPr>
          </p:cxnSp>
        </p:grpSp>
        <p:cxnSp>
          <p:nvCxnSpPr>
            <p:cNvPr id="404" name="Google Shape;404;p22"/>
            <p:cNvCxnSpPr/>
            <p:nvPr/>
          </p:nvCxnSpPr>
          <p:spPr>
            <a:xfrm>
              <a:off x="-1080825" y="750700"/>
              <a:ext cx="897900" cy="0"/>
            </a:xfrm>
            <a:prstGeom prst="straightConnector1">
              <a:avLst/>
            </a:prstGeom>
            <a:noFill/>
            <a:ln cap="flat" cmpd="sng" w="9525">
              <a:solidFill>
                <a:schemeClr val="lt1"/>
              </a:solidFill>
              <a:prstDash val="solid"/>
              <a:round/>
              <a:headEnd len="med" w="med" type="none"/>
              <a:tailEnd len="med" w="med" type="none"/>
            </a:ln>
          </p:spPr>
        </p:cxnSp>
      </p:grpSp>
      <p:grpSp>
        <p:nvGrpSpPr>
          <p:cNvPr id="405" name="Google Shape;405;p22"/>
          <p:cNvGrpSpPr/>
          <p:nvPr/>
        </p:nvGrpSpPr>
        <p:grpSpPr>
          <a:xfrm>
            <a:off x="3819774" y="2325890"/>
            <a:ext cx="502212" cy="125515"/>
            <a:chOff x="1342500" y="1458675"/>
            <a:chExt cx="758400" cy="189600"/>
          </a:xfrm>
        </p:grpSpPr>
        <p:sp>
          <p:nvSpPr>
            <p:cNvPr id="406" name="Google Shape;406;p22"/>
            <p:cNvSpPr/>
            <p:nvPr/>
          </p:nvSpPr>
          <p:spPr>
            <a:xfrm>
              <a:off x="13425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15321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17217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19113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2"/>
          <p:cNvSpPr/>
          <p:nvPr/>
        </p:nvSpPr>
        <p:spPr>
          <a:xfrm>
            <a:off x="146567" y="4608577"/>
            <a:ext cx="437400" cy="437400"/>
          </a:xfrm>
          <a:prstGeom prst="star4">
            <a:avLst>
              <a:gd fmla="val 157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22"/>
          <p:cNvCxnSpPr/>
          <p:nvPr/>
        </p:nvCxnSpPr>
        <p:spPr>
          <a:xfrm>
            <a:off x="127517" y="4405775"/>
            <a:ext cx="475500" cy="0"/>
          </a:xfrm>
          <a:prstGeom prst="straightConnector1">
            <a:avLst/>
          </a:prstGeom>
          <a:noFill/>
          <a:ln cap="flat" cmpd="sng" w="9525">
            <a:solidFill>
              <a:schemeClr val="lt1"/>
            </a:solidFill>
            <a:prstDash val="solid"/>
            <a:round/>
            <a:headEnd len="med" w="med" type="none"/>
            <a:tailEnd len="med" w="med" type="none"/>
          </a:ln>
        </p:spPr>
      </p:cxnSp>
      <p:grpSp>
        <p:nvGrpSpPr>
          <p:cNvPr id="412" name="Google Shape;412;p22"/>
          <p:cNvGrpSpPr/>
          <p:nvPr/>
        </p:nvGrpSpPr>
        <p:grpSpPr>
          <a:xfrm>
            <a:off x="114172" y="102223"/>
            <a:ext cx="502200" cy="327958"/>
            <a:chOff x="9668873" y="3240810"/>
            <a:chExt cx="502200" cy="327958"/>
          </a:xfrm>
        </p:grpSpPr>
        <p:sp>
          <p:nvSpPr>
            <p:cNvPr id="413" name="Google Shape;413;p22"/>
            <p:cNvSpPr/>
            <p:nvPr/>
          </p:nvSpPr>
          <p:spPr>
            <a:xfrm rot="-5400000">
              <a:off x="9842273" y="3239969"/>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rot="-5400000">
              <a:off x="9842273" y="3153690"/>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rot="-5400000">
              <a:off x="9842273" y="3067410"/>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6" name="Google Shape;416;p22"/>
          <p:cNvCxnSpPr/>
          <p:nvPr/>
        </p:nvCxnSpPr>
        <p:spPr>
          <a:xfrm>
            <a:off x="127517" y="755000"/>
            <a:ext cx="475500" cy="0"/>
          </a:xfrm>
          <a:prstGeom prst="straightConnector1">
            <a:avLst/>
          </a:prstGeom>
          <a:noFill/>
          <a:ln cap="flat" cmpd="sng" w="9525">
            <a:solidFill>
              <a:schemeClr val="lt1"/>
            </a:solidFill>
            <a:prstDash val="solid"/>
            <a:round/>
            <a:headEnd len="med" w="med" type="none"/>
            <a:tailEnd len="med" w="med" type="none"/>
          </a:ln>
        </p:spPr>
      </p:cxnSp>
      <p:grpSp>
        <p:nvGrpSpPr>
          <p:cNvPr id="417" name="Google Shape;417;p22"/>
          <p:cNvGrpSpPr/>
          <p:nvPr/>
        </p:nvGrpSpPr>
        <p:grpSpPr>
          <a:xfrm>
            <a:off x="1406794" y="3051537"/>
            <a:ext cx="357903" cy="350967"/>
            <a:chOff x="-1080825" y="310450"/>
            <a:chExt cx="897900" cy="880500"/>
          </a:xfrm>
        </p:grpSpPr>
        <p:grpSp>
          <p:nvGrpSpPr>
            <p:cNvPr id="418" name="Google Shape;418;p22"/>
            <p:cNvGrpSpPr/>
            <p:nvPr/>
          </p:nvGrpSpPr>
          <p:grpSpPr>
            <a:xfrm>
              <a:off x="-871575" y="310450"/>
              <a:ext cx="479400" cy="880500"/>
              <a:chOff x="-888950" y="310450"/>
              <a:chExt cx="479400" cy="880500"/>
            </a:xfrm>
          </p:grpSpPr>
          <p:sp>
            <p:nvSpPr>
              <p:cNvPr id="419" name="Google Shape;419;p22"/>
              <p:cNvSpPr/>
              <p:nvPr/>
            </p:nvSpPr>
            <p:spPr>
              <a:xfrm>
                <a:off x="-888950" y="511000"/>
                <a:ext cx="479400" cy="479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40775" y="6591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22"/>
              <p:cNvCxnSpPr/>
              <p:nvPr/>
            </p:nvCxnSpPr>
            <p:spPr>
              <a:xfrm>
                <a:off x="-649250" y="310450"/>
                <a:ext cx="0" cy="880500"/>
              </a:xfrm>
              <a:prstGeom prst="straightConnector1">
                <a:avLst/>
              </a:prstGeom>
              <a:noFill/>
              <a:ln cap="flat" cmpd="sng" w="9525">
                <a:solidFill>
                  <a:schemeClr val="lt1"/>
                </a:solidFill>
                <a:prstDash val="solid"/>
                <a:round/>
                <a:headEnd len="med" w="med" type="none"/>
                <a:tailEnd len="med" w="med" type="none"/>
              </a:ln>
            </p:spPr>
          </p:cxnSp>
        </p:grpSp>
        <p:cxnSp>
          <p:nvCxnSpPr>
            <p:cNvPr id="422" name="Google Shape;422;p22"/>
            <p:cNvCxnSpPr/>
            <p:nvPr/>
          </p:nvCxnSpPr>
          <p:spPr>
            <a:xfrm>
              <a:off x="-1080825" y="750700"/>
              <a:ext cx="897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3" name="Shape 423"/>
        <p:cNvGrpSpPr/>
        <p:nvPr/>
      </p:nvGrpSpPr>
      <p:grpSpPr>
        <a:xfrm>
          <a:off x="0" y="0"/>
          <a:ext cx="0" cy="0"/>
          <a:chOff x="0" y="0"/>
          <a:chExt cx="0" cy="0"/>
        </a:xfrm>
      </p:grpSpPr>
      <p:sp>
        <p:nvSpPr>
          <p:cNvPr id="424" name="Google Shape;424;p23"/>
          <p:cNvSpPr txBox="1"/>
          <p:nvPr>
            <p:ph hasCustomPrompt="1" type="title"/>
          </p:nvPr>
        </p:nvSpPr>
        <p:spPr>
          <a:xfrm>
            <a:off x="713100" y="1746350"/>
            <a:ext cx="7717800" cy="1192200"/>
          </a:xfrm>
          <a:prstGeom prst="rect">
            <a:avLst/>
          </a:prstGeom>
          <a:solidFill>
            <a:schemeClr val="lt1"/>
          </a:solidFill>
        </p:spPr>
        <p:txBody>
          <a:bodyPr anchorCtr="0" anchor="b" bIns="0" lIns="0" spcFirstLastPara="1" rIns="0" wrap="square" tIns="0">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5" name="Google Shape;425;p23"/>
          <p:cNvSpPr txBox="1"/>
          <p:nvPr>
            <p:ph idx="1" type="subTitle"/>
          </p:nvPr>
        </p:nvSpPr>
        <p:spPr>
          <a:xfrm>
            <a:off x="1284000" y="2938450"/>
            <a:ext cx="6576000" cy="458700"/>
          </a:xfrm>
          <a:prstGeom prst="rect">
            <a:avLst/>
          </a:prstGeom>
          <a:solidFill>
            <a:schemeClr val="lt1"/>
          </a:solidFill>
        </p:spPr>
        <p:txBody>
          <a:bodyPr anchorCtr="0" anchor="ctr" bIns="0" lIns="0" spcFirstLastPara="1" rIns="0" wrap="square" tIns="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6" name="Google Shape;426;p23"/>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3"/>
          <p:cNvGrpSpPr/>
          <p:nvPr/>
        </p:nvGrpSpPr>
        <p:grpSpPr>
          <a:xfrm>
            <a:off x="6637482" y="814469"/>
            <a:ext cx="636442" cy="351004"/>
            <a:chOff x="9280569" y="2166309"/>
            <a:chExt cx="875797" cy="483011"/>
          </a:xfrm>
        </p:grpSpPr>
        <p:sp>
          <p:nvSpPr>
            <p:cNvPr id="429" name="Google Shape;429;p23"/>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1" name="Google Shape;431;p23"/>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3"/>
          <p:cNvGrpSpPr/>
          <p:nvPr/>
        </p:nvGrpSpPr>
        <p:grpSpPr>
          <a:xfrm>
            <a:off x="2029194" y="3958250"/>
            <a:ext cx="357903" cy="350967"/>
            <a:chOff x="-1080825" y="310450"/>
            <a:chExt cx="897900" cy="880500"/>
          </a:xfrm>
        </p:grpSpPr>
        <p:grpSp>
          <p:nvGrpSpPr>
            <p:cNvPr id="433" name="Google Shape;433;p23"/>
            <p:cNvGrpSpPr/>
            <p:nvPr/>
          </p:nvGrpSpPr>
          <p:grpSpPr>
            <a:xfrm>
              <a:off x="-871575" y="310450"/>
              <a:ext cx="479400" cy="880500"/>
              <a:chOff x="-888950" y="310450"/>
              <a:chExt cx="479400" cy="880500"/>
            </a:xfrm>
          </p:grpSpPr>
          <p:sp>
            <p:nvSpPr>
              <p:cNvPr id="434" name="Google Shape;434;p23"/>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23"/>
              <p:cNvCxnSpPr/>
              <p:nvPr/>
            </p:nvCxnSpPr>
            <p:spPr>
              <a:xfrm>
                <a:off x="-649250" y="310450"/>
                <a:ext cx="0" cy="880500"/>
              </a:xfrm>
              <a:prstGeom prst="straightConnector1">
                <a:avLst/>
              </a:prstGeom>
              <a:noFill/>
              <a:ln cap="flat" cmpd="sng" w="9525">
                <a:solidFill>
                  <a:schemeClr val="dk1"/>
                </a:solidFill>
                <a:prstDash val="solid"/>
                <a:round/>
                <a:headEnd len="med" w="med" type="none"/>
                <a:tailEnd len="med" w="med" type="none"/>
              </a:ln>
            </p:spPr>
          </p:cxnSp>
        </p:grpSp>
        <p:cxnSp>
          <p:nvCxnSpPr>
            <p:cNvPr id="437" name="Google Shape;437;p23"/>
            <p:cNvCxnSpPr/>
            <p:nvPr/>
          </p:nvCxnSpPr>
          <p:spPr>
            <a:xfrm>
              <a:off x="-1080825" y="750700"/>
              <a:ext cx="897900" cy="0"/>
            </a:xfrm>
            <a:prstGeom prst="straightConnector1">
              <a:avLst/>
            </a:prstGeom>
            <a:noFill/>
            <a:ln cap="flat" cmpd="sng" w="9525">
              <a:solidFill>
                <a:schemeClr val="dk1"/>
              </a:solidFill>
              <a:prstDash val="solid"/>
              <a:round/>
              <a:headEnd len="med" w="med" type="none"/>
              <a:tailEnd len="med" w="med" type="none"/>
            </a:ln>
          </p:spPr>
        </p:cxnSp>
      </p:grpSp>
      <p:cxnSp>
        <p:nvCxnSpPr>
          <p:cNvPr id="438" name="Google Shape;438;p23"/>
          <p:cNvCxnSpPr/>
          <p:nvPr/>
        </p:nvCxnSpPr>
        <p:spPr>
          <a:xfrm>
            <a:off x="1275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439" name="Google Shape;439;p23"/>
          <p:cNvCxnSpPr/>
          <p:nvPr/>
        </p:nvCxnSpPr>
        <p:spPr>
          <a:xfrm>
            <a:off x="127517" y="4405775"/>
            <a:ext cx="475500" cy="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23"/>
          <p:cNvCxnSpPr/>
          <p:nvPr/>
        </p:nvCxnSpPr>
        <p:spPr>
          <a:xfrm>
            <a:off x="8572117" y="755000"/>
            <a:ext cx="475500" cy="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23"/>
          <p:cNvCxnSpPr/>
          <p:nvPr/>
        </p:nvCxnSpPr>
        <p:spPr>
          <a:xfrm>
            <a:off x="8572117" y="4405775"/>
            <a:ext cx="475500" cy="0"/>
          </a:xfrm>
          <a:prstGeom prst="straightConnector1">
            <a:avLst/>
          </a:prstGeom>
          <a:noFill/>
          <a:ln cap="flat" cmpd="sng" w="9525">
            <a:solidFill>
              <a:schemeClr val="dk1"/>
            </a:solidFill>
            <a:prstDash val="solid"/>
            <a:round/>
            <a:headEnd len="med" w="med" type="none"/>
            <a:tailEnd len="med" w="med" type="none"/>
          </a:ln>
        </p:spPr>
      </p:cxnSp>
      <p:sp>
        <p:nvSpPr>
          <p:cNvPr id="442" name="Google Shape;442;p23"/>
          <p:cNvSpPr/>
          <p:nvPr/>
        </p:nvSpPr>
        <p:spPr>
          <a:xfrm>
            <a:off x="146567" y="102102"/>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85911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3"/>
          <p:cNvGrpSpPr/>
          <p:nvPr/>
        </p:nvGrpSpPr>
        <p:grpSpPr>
          <a:xfrm>
            <a:off x="1957047" y="952123"/>
            <a:ext cx="502200" cy="327958"/>
            <a:chOff x="9668873" y="3240810"/>
            <a:chExt cx="502200" cy="327958"/>
          </a:xfrm>
        </p:grpSpPr>
        <p:sp>
          <p:nvSpPr>
            <p:cNvPr id="445" name="Google Shape;445;p23"/>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3"/>
          <p:cNvGrpSpPr/>
          <p:nvPr/>
        </p:nvGrpSpPr>
        <p:grpSpPr>
          <a:xfrm>
            <a:off x="6704597" y="3969760"/>
            <a:ext cx="502200" cy="327958"/>
            <a:chOff x="9668873" y="3240810"/>
            <a:chExt cx="502200" cy="327958"/>
          </a:xfrm>
        </p:grpSpPr>
        <p:sp>
          <p:nvSpPr>
            <p:cNvPr id="449" name="Google Shape;449;p23"/>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452" name="Shape 4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500"/>
              <a:buFont typeface="Dela Gothic One"/>
              <a:buNone/>
              <a:defRPr b="1" sz="2500">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2pPr>
            <a:lvl3pPr lvl="2"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3pPr>
            <a:lvl4pPr lvl="3"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4pPr>
            <a:lvl5pPr lvl="4"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5pPr>
            <a:lvl6pPr lvl="5"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6pPr>
            <a:lvl7pPr lvl="6"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7pPr>
            <a:lvl8pPr lvl="7"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8pPr>
            <a:lvl9pPr lvl="8" rtl="0">
              <a:spcBef>
                <a:spcPts val="0"/>
              </a:spcBef>
              <a:spcAft>
                <a:spcPts val="0"/>
              </a:spcAft>
              <a:buClr>
                <a:schemeClr val="dk1"/>
              </a:buClr>
              <a:buSzPts val="3500"/>
              <a:buFont typeface="Fraunces"/>
              <a:buNone/>
              <a:defRPr b="1" sz="3500">
                <a:solidFill>
                  <a:schemeClr val="dk1"/>
                </a:solidFill>
                <a:highlight>
                  <a:schemeClr val="lt1"/>
                </a:highlight>
                <a:latin typeface="Fraunces"/>
                <a:ea typeface="Fraunces"/>
                <a:cs typeface="Fraunces"/>
                <a:sym typeface="Fraunces"/>
              </a:defRPr>
            </a:lvl9pPr>
          </a:lstStyle>
          <a:p/>
        </p:txBody>
      </p:sp>
      <p:sp>
        <p:nvSpPr>
          <p:cNvPr id="52" name="Google Shape;52;p13"/>
          <p:cNvSpPr txBox="1"/>
          <p:nvPr>
            <p:ph idx="1" type="body"/>
          </p:nvPr>
        </p:nvSpPr>
        <p:spPr>
          <a:xfrm>
            <a:off x="713225" y="1152475"/>
            <a:ext cx="7717500" cy="34560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30.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5"/>
          <p:cNvSpPr/>
          <p:nvPr/>
        </p:nvSpPr>
        <p:spPr>
          <a:xfrm>
            <a:off x="80825" y="887700"/>
            <a:ext cx="632400" cy="336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25"/>
          <p:cNvSpPr/>
          <p:nvPr/>
        </p:nvSpPr>
        <p:spPr>
          <a:xfrm>
            <a:off x="6130850" y="554850"/>
            <a:ext cx="2292600" cy="3955200"/>
          </a:xfrm>
          <a:prstGeom prst="roundRect">
            <a:avLst>
              <a:gd fmla="val 4943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txBox="1"/>
          <p:nvPr>
            <p:ph type="ctrTitle"/>
          </p:nvPr>
        </p:nvSpPr>
        <p:spPr>
          <a:xfrm>
            <a:off x="233225" y="1016900"/>
            <a:ext cx="7059000" cy="2229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700"/>
              <a:t>Chicago Crime Prediction</a:t>
            </a:r>
            <a:endParaRPr sz="3700"/>
          </a:p>
        </p:txBody>
      </p:sp>
      <p:sp>
        <p:nvSpPr>
          <p:cNvPr id="460" name="Google Shape;460;p25"/>
          <p:cNvSpPr txBox="1"/>
          <p:nvPr>
            <p:ph idx="1" type="subTitle"/>
          </p:nvPr>
        </p:nvSpPr>
        <p:spPr>
          <a:xfrm>
            <a:off x="233225" y="3246069"/>
            <a:ext cx="70590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Tobias, Natalie Pegues, Malaika Galvan, Daynise </a:t>
            </a:r>
            <a:endParaRPr/>
          </a:p>
          <a:p>
            <a:pPr indent="0" lvl="0" marL="0" rtl="0" algn="l">
              <a:spcBef>
                <a:spcPts val="0"/>
              </a:spcBef>
              <a:spcAft>
                <a:spcPts val="0"/>
              </a:spcAft>
              <a:buNone/>
            </a:pPr>
            <a:r>
              <a:rPr lang="en"/>
              <a:t>Escudero, and Sirjana Yadav</a:t>
            </a:r>
            <a:endParaRPr/>
          </a:p>
        </p:txBody>
      </p:sp>
      <p:cxnSp>
        <p:nvCxnSpPr>
          <p:cNvPr id="461" name="Google Shape;461;p25"/>
          <p:cNvCxnSpPr/>
          <p:nvPr/>
        </p:nvCxnSpPr>
        <p:spPr>
          <a:xfrm>
            <a:off x="344874" y="3199985"/>
            <a:ext cx="6808800" cy="0"/>
          </a:xfrm>
          <a:prstGeom prst="straightConnector1">
            <a:avLst/>
          </a:prstGeom>
          <a:noFill/>
          <a:ln cap="flat" cmpd="sng" w="9525">
            <a:solidFill>
              <a:srgbClr val="000000"/>
            </a:solidFill>
            <a:prstDash val="solid"/>
            <a:round/>
            <a:headEnd len="med" w="med" type="none"/>
            <a:tailEnd len="med" w="med" type="none"/>
          </a:ln>
        </p:spPr>
      </p:cxnSp>
      <p:grpSp>
        <p:nvGrpSpPr>
          <p:cNvPr id="462" name="Google Shape;462;p25"/>
          <p:cNvGrpSpPr/>
          <p:nvPr/>
        </p:nvGrpSpPr>
        <p:grpSpPr>
          <a:xfrm>
            <a:off x="6492280" y="531410"/>
            <a:ext cx="1853612" cy="3857069"/>
            <a:chOff x="6492280" y="531410"/>
            <a:chExt cx="1853612" cy="3857069"/>
          </a:xfrm>
        </p:grpSpPr>
        <p:pic>
          <p:nvPicPr>
            <p:cNvPr id="463" name="Google Shape;463;p25"/>
            <p:cNvPicPr preferRelativeResize="0"/>
            <p:nvPr/>
          </p:nvPicPr>
          <p:blipFill>
            <a:blip r:embed="rId3">
              <a:alphaModFix/>
            </a:blip>
            <a:stretch>
              <a:fillRect/>
            </a:stretch>
          </p:blipFill>
          <p:spPr>
            <a:xfrm rot="4110549">
              <a:off x="6652007" y="805388"/>
              <a:ext cx="1534158" cy="1388078"/>
            </a:xfrm>
            <a:prstGeom prst="rect">
              <a:avLst/>
            </a:prstGeom>
            <a:noFill/>
            <a:ln>
              <a:noFill/>
            </a:ln>
          </p:spPr>
        </p:pic>
        <p:pic>
          <p:nvPicPr>
            <p:cNvPr id="464" name="Google Shape;464;p25"/>
            <p:cNvPicPr preferRelativeResize="0"/>
            <p:nvPr/>
          </p:nvPicPr>
          <p:blipFill>
            <a:blip r:embed="rId3">
              <a:alphaModFix/>
            </a:blip>
            <a:stretch>
              <a:fillRect/>
            </a:stretch>
          </p:blipFill>
          <p:spPr>
            <a:xfrm rot="-10132590">
              <a:off x="6658240" y="2857070"/>
              <a:ext cx="1542600" cy="139571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4"/>
          <p:cNvSpPr txBox="1"/>
          <p:nvPr>
            <p:ph type="title"/>
          </p:nvPr>
        </p:nvSpPr>
        <p:spPr>
          <a:xfrm>
            <a:off x="713225" y="4633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Data Preprocessing - Cleaning &amp; Selection</a:t>
            </a:r>
            <a:endParaRPr sz="2200"/>
          </a:p>
        </p:txBody>
      </p:sp>
      <p:sp>
        <p:nvSpPr>
          <p:cNvPr id="554" name="Google Shape;554;p34"/>
          <p:cNvSpPr txBox="1"/>
          <p:nvPr>
            <p:ph idx="1" type="body"/>
          </p:nvPr>
        </p:nvSpPr>
        <p:spPr>
          <a:xfrm>
            <a:off x="720000" y="1088900"/>
            <a:ext cx="7643700" cy="397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t>Loaded raw dataset (2012-2017 Chicago crime data)</a:t>
            </a:r>
            <a:endParaRPr sz="170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Checked for missing values</a:t>
            </a:r>
            <a:endParaRPr b="1" sz="1650"/>
          </a:p>
          <a:p>
            <a:pPr indent="-333375" lvl="0" marL="457200" rtl="0" algn="l">
              <a:spcBef>
                <a:spcPts val="0"/>
              </a:spcBef>
              <a:spcAft>
                <a:spcPts val="0"/>
              </a:spcAft>
              <a:buClr>
                <a:schemeClr val="dk1"/>
              </a:buClr>
              <a:buSzPts val="1650"/>
              <a:buChar char="-"/>
            </a:pPr>
            <a:r>
              <a:rPr lang="en" sz="1650"/>
              <a:t>Dropped all rows with any missing values</a:t>
            </a:r>
            <a:endParaRPr sz="1650"/>
          </a:p>
          <a:p>
            <a:pPr indent="-333375" lvl="0" marL="457200" rtl="0" algn="l">
              <a:spcBef>
                <a:spcPts val="0"/>
              </a:spcBef>
              <a:spcAft>
                <a:spcPts val="0"/>
              </a:spcAft>
              <a:buClr>
                <a:schemeClr val="dk1"/>
              </a:buClr>
              <a:buSzPts val="1650"/>
              <a:buChar char="-"/>
            </a:pPr>
            <a:r>
              <a:rPr lang="en" sz="1650"/>
              <a:t>Still retained 1M+ records</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Removed unnecessary features:</a:t>
            </a:r>
            <a:endParaRPr b="1" sz="1650"/>
          </a:p>
          <a:p>
            <a:pPr indent="-333375" lvl="0" marL="457200" rtl="0" algn="l">
              <a:spcBef>
                <a:spcPts val="0"/>
              </a:spcBef>
              <a:spcAft>
                <a:spcPts val="0"/>
              </a:spcAft>
              <a:buClr>
                <a:schemeClr val="dk1"/>
              </a:buClr>
              <a:buSzPts val="1650"/>
              <a:buChar char="-"/>
            </a:pPr>
            <a:r>
              <a:rPr lang="en" sz="1650"/>
              <a:t>Dropped: Unnamed: 0, Case Number, Date, Description, Updated On, </a:t>
            </a:r>
            <a:r>
              <a:rPr lang="en" sz="1650">
                <a:highlight>
                  <a:schemeClr val="lt1"/>
                </a:highlight>
              </a:rPr>
              <a:t>Location, </a:t>
            </a:r>
            <a:r>
              <a:rPr lang="en" sz="1650"/>
              <a:t>Latitude, Longitude</a:t>
            </a:r>
            <a:endParaRPr sz="1650"/>
          </a:p>
          <a:p>
            <a:pPr indent="-333375" lvl="0" marL="457200" rtl="0" algn="l">
              <a:spcBef>
                <a:spcPts val="0"/>
              </a:spcBef>
              <a:spcAft>
                <a:spcPts val="0"/>
              </a:spcAft>
              <a:buClr>
                <a:schemeClr val="dk1"/>
              </a:buClr>
              <a:buSzPts val="1650"/>
              <a:buChar char="-"/>
            </a:pPr>
            <a:r>
              <a:rPr lang="en" sz="1650"/>
              <a:t>Reason: Redundant identifiers or overly specific info that’s not critical for prediction</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Target </a:t>
            </a:r>
            <a:r>
              <a:rPr b="1" lang="en" sz="1650"/>
              <a:t>variable: Arrest (binary classification: True/False)</a:t>
            </a:r>
            <a:endParaRPr b="1" sz="1650"/>
          </a:p>
          <a:p>
            <a:pPr indent="-333375" lvl="0" marL="457200" rtl="0" algn="l">
              <a:spcBef>
                <a:spcPts val="0"/>
              </a:spcBef>
              <a:spcAft>
                <a:spcPts val="0"/>
              </a:spcAft>
              <a:buClr>
                <a:schemeClr val="dk1"/>
              </a:buClr>
              <a:buSzPts val="1650"/>
              <a:buChar char="-"/>
            </a:pPr>
            <a:r>
              <a:rPr lang="en" sz="1650"/>
              <a:t>Predicting whether an arrest was make for a reported crime</a:t>
            </a:r>
            <a:endParaRPr sz="16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35" title="Screenshot 2025-04-23 at 7.25.51 AM.png"/>
          <p:cNvPicPr preferRelativeResize="0"/>
          <p:nvPr/>
        </p:nvPicPr>
        <p:blipFill>
          <a:blip r:embed="rId3">
            <a:alphaModFix/>
          </a:blip>
          <a:stretch>
            <a:fillRect/>
          </a:stretch>
        </p:blipFill>
        <p:spPr>
          <a:xfrm>
            <a:off x="677275" y="512825"/>
            <a:ext cx="2294550" cy="3686000"/>
          </a:xfrm>
          <a:prstGeom prst="rect">
            <a:avLst/>
          </a:prstGeom>
          <a:noFill/>
          <a:ln cap="flat" cmpd="sng" w="9525">
            <a:solidFill>
              <a:schemeClr val="dk1"/>
            </a:solidFill>
            <a:prstDash val="solid"/>
            <a:round/>
            <a:headEnd len="sm" w="sm" type="none"/>
            <a:tailEnd len="sm" w="sm" type="none"/>
          </a:ln>
        </p:spPr>
      </p:pic>
      <p:pic>
        <p:nvPicPr>
          <p:cNvPr id="560" name="Google Shape;560;p35" title="Screenshot 2025-04-23 at 7.26.29 AM.png"/>
          <p:cNvPicPr preferRelativeResize="0"/>
          <p:nvPr/>
        </p:nvPicPr>
        <p:blipFill>
          <a:blip r:embed="rId4">
            <a:alphaModFix/>
          </a:blip>
          <a:stretch>
            <a:fillRect/>
          </a:stretch>
        </p:blipFill>
        <p:spPr>
          <a:xfrm>
            <a:off x="956375" y="4436725"/>
            <a:ext cx="1736350" cy="453650"/>
          </a:xfrm>
          <a:prstGeom prst="rect">
            <a:avLst/>
          </a:prstGeom>
          <a:noFill/>
          <a:ln cap="flat" cmpd="sng" w="9525">
            <a:solidFill>
              <a:schemeClr val="dk1"/>
            </a:solidFill>
            <a:prstDash val="solid"/>
            <a:round/>
            <a:headEnd len="sm" w="sm" type="none"/>
            <a:tailEnd len="sm" w="sm" type="none"/>
          </a:ln>
        </p:spPr>
      </p:pic>
      <p:pic>
        <p:nvPicPr>
          <p:cNvPr id="561" name="Google Shape;561;p35" title="Screenshot 2025-04-23 at 7.27.03 AM.png"/>
          <p:cNvPicPr preferRelativeResize="0"/>
          <p:nvPr/>
        </p:nvPicPr>
        <p:blipFill>
          <a:blip r:embed="rId5">
            <a:alphaModFix/>
          </a:blip>
          <a:stretch>
            <a:fillRect/>
          </a:stretch>
        </p:blipFill>
        <p:spPr>
          <a:xfrm>
            <a:off x="6245625" y="512825"/>
            <a:ext cx="2018109" cy="3686000"/>
          </a:xfrm>
          <a:prstGeom prst="rect">
            <a:avLst/>
          </a:prstGeom>
          <a:noFill/>
          <a:ln cap="flat" cmpd="sng" w="9525">
            <a:solidFill>
              <a:schemeClr val="dk1"/>
            </a:solidFill>
            <a:prstDash val="solid"/>
            <a:round/>
            <a:headEnd len="sm" w="sm" type="none"/>
            <a:tailEnd len="sm" w="sm" type="none"/>
          </a:ln>
        </p:spPr>
      </p:pic>
      <p:pic>
        <p:nvPicPr>
          <p:cNvPr id="562" name="Google Shape;562;p35" title="Screenshot 2025-04-23 at 7.27.26 AM.png"/>
          <p:cNvPicPr preferRelativeResize="0"/>
          <p:nvPr/>
        </p:nvPicPr>
        <p:blipFill rotWithShape="1">
          <a:blip r:embed="rId6">
            <a:alphaModFix/>
          </a:blip>
          <a:srcRect b="18765" l="0" r="0" t="0"/>
          <a:stretch/>
        </p:blipFill>
        <p:spPr>
          <a:xfrm>
            <a:off x="6298550" y="4436725"/>
            <a:ext cx="1912250" cy="453650"/>
          </a:xfrm>
          <a:prstGeom prst="rect">
            <a:avLst/>
          </a:prstGeom>
          <a:noFill/>
          <a:ln cap="flat" cmpd="sng" w="9525">
            <a:solidFill>
              <a:schemeClr val="dk1"/>
            </a:solidFill>
            <a:prstDash val="solid"/>
            <a:round/>
            <a:headEnd len="sm" w="sm" type="none"/>
            <a:tailEnd len="sm" w="sm" type="none"/>
          </a:ln>
        </p:spPr>
      </p:pic>
      <p:sp>
        <p:nvSpPr>
          <p:cNvPr id="563" name="Google Shape;563;p35"/>
          <p:cNvSpPr/>
          <p:nvPr/>
        </p:nvSpPr>
        <p:spPr>
          <a:xfrm>
            <a:off x="3715350" y="2350800"/>
            <a:ext cx="2018100" cy="746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4" name="Google Shape;564;p35"/>
          <p:cNvSpPr txBox="1"/>
          <p:nvPr/>
        </p:nvSpPr>
        <p:spPr>
          <a:xfrm>
            <a:off x="4107250" y="2493300"/>
            <a:ext cx="95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Lato"/>
                <a:ea typeface="Lato"/>
                <a:cs typeface="Lato"/>
                <a:sym typeface="Lato"/>
              </a:rPr>
              <a:t>-38349</a:t>
            </a:r>
            <a:endParaRPr sz="17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6"/>
          <p:cNvSpPr txBox="1"/>
          <p:nvPr>
            <p:ph idx="1" type="body"/>
          </p:nvPr>
        </p:nvSpPr>
        <p:spPr>
          <a:xfrm>
            <a:off x="720000" y="1393700"/>
            <a:ext cx="7704000" cy="348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50"/>
              <a:t>Categorized columns into: </a:t>
            </a:r>
            <a:endParaRPr b="1" sz="1650"/>
          </a:p>
          <a:p>
            <a:pPr indent="-333375" lvl="0" marL="457200" rtl="0" algn="l">
              <a:spcBef>
                <a:spcPts val="0"/>
              </a:spcBef>
              <a:spcAft>
                <a:spcPts val="0"/>
              </a:spcAft>
              <a:buClr>
                <a:schemeClr val="dk1"/>
              </a:buClr>
              <a:buSzPts val="1650"/>
              <a:buChar char="-"/>
            </a:pPr>
            <a:r>
              <a:rPr lang="en" sz="1650"/>
              <a:t>Categorical: Primary Type, Location Description, Domestic</a:t>
            </a:r>
            <a:endParaRPr sz="1650"/>
          </a:p>
          <a:p>
            <a:pPr indent="-333375" lvl="0" marL="457200" rtl="0" algn="l">
              <a:spcBef>
                <a:spcPts val="0"/>
              </a:spcBef>
              <a:spcAft>
                <a:spcPts val="0"/>
              </a:spcAft>
              <a:buClr>
                <a:schemeClr val="dk1"/>
              </a:buClr>
              <a:buSzPts val="1650"/>
              <a:buChar char="-"/>
            </a:pPr>
            <a:r>
              <a:rPr lang="en" sz="1650"/>
              <a:t>Numerical: IUCR, Ward, District, Beat, Community Area, Year</a:t>
            </a:r>
            <a:endParaRPr sz="1650"/>
          </a:p>
          <a:p>
            <a:pPr indent="-333375" lvl="0" marL="457200" rtl="0" algn="l">
              <a:spcBef>
                <a:spcPts val="0"/>
              </a:spcBef>
              <a:spcAft>
                <a:spcPts val="0"/>
              </a:spcAft>
              <a:buClr>
                <a:schemeClr val="dk1"/>
              </a:buClr>
              <a:buSzPts val="1650"/>
              <a:buChar char="-"/>
            </a:pPr>
            <a:r>
              <a:rPr lang="en" sz="1650"/>
              <a:t>Dropped unnecessary date/time and location feature for this model</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Feature encoding:</a:t>
            </a:r>
            <a:endParaRPr b="1" sz="1650"/>
          </a:p>
          <a:p>
            <a:pPr indent="-333375" lvl="0" marL="457200" rtl="0" algn="l">
              <a:spcBef>
                <a:spcPts val="0"/>
              </a:spcBef>
              <a:spcAft>
                <a:spcPts val="0"/>
              </a:spcAft>
              <a:buClr>
                <a:schemeClr val="dk1"/>
              </a:buClr>
              <a:buSzPts val="1650"/>
              <a:buChar char="-"/>
            </a:pPr>
            <a:r>
              <a:rPr lang="en" sz="1650"/>
              <a:t>Applied one-hot encoding to categorical features</a:t>
            </a:r>
            <a:endParaRPr sz="1650"/>
          </a:p>
          <a:p>
            <a:pPr indent="-333375" lvl="0" marL="457200" rtl="0" algn="l">
              <a:spcBef>
                <a:spcPts val="0"/>
              </a:spcBef>
              <a:spcAft>
                <a:spcPts val="0"/>
              </a:spcAft>
              <a:buClr>
                <a:schemeClr val="dk1"/>
              </a:buClr>
              <a:buSzPts val="1650"/>
              <a:buChar char="-"/>
            </a:pPr>
            <a:r>
              <a:rPr lang="en" sz="1650"/>
              <a:t>Converted boolean Domestic and </a:t>
            </a:r>
            <a:r>
              <a:rPr lang="en" sz="1650"/>
              <a:t>Arrest</a:t>
            </a:r>
            <a:r>
              <a:rPr lang="en" sz="1650"/>
              <a:t> values for modeling</a:t>
            </a:r>
            <a:endParaRPr sz="1650"/>
          </a:p>
          <a:p>
            <a:pPr indent="-333375" lvl="0" marL="457200" rtl="0" algn="l">
              <a:spcBef>
                <a:spcPts val="0"/>
              </a:spcBef>
              <a:spcAft>
                <a:spcPts val="0"/>
              </a:spcAft>
              <a:buClr>
                <a:schemeClr val="dk1"/>
              </a:buClr>
              <a:buSzPts val="1650"/>
              <a:buChar char="-"/>
            </a:pPr>
            <a:r>
              <a:rPr lang="en" sz="1650"/>
              <a:t>Normalized</a:t>
            </a:r>
            <a:r>
              <a:rPr lang="en" sz="1650"/>
              <a:t> numerical data using StandardScaler for consistency</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Result:</a:t>
            </a:r>
            <a:endParaRPr b="1" sz="1650"/>
          </a:p>
          <a:p>
            <a:pPr indent="-333375" lvl="0" marL="457200" rtl="0" algn="l">
              <a:spcBef>
                <a:spcPts val="0"/>
              </a:spcBef>
              <a:spcAft>
                <a:spcPts val="0"/>
              </a:spcAft>
              <a:buClr>
                <a:schemeClr val="dk1"/>
              </a:buClr>
              <a:buSzPts val="1650"/>
              <a:buChar char="-"/>
            </a:pPr>
            <a:r>
              <a:rPr lang="en" sz="1650"/>
              <a:t>Clean and well structured dataset ready for modeling and regression/classification tasks</a:t>
            </a:r>
            <a:endParaRPr sz="1650"/>
          </a:p>
        </p:txBody>
      </p:sp>
      <p:sp>
        <p:nvSpPr>
          <p:cNvPr id="570" name="Google Shape;570;p36"/>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200"/>
              <a:t>Data Preprocessing - Feature Engineering &amp; Encoding</a:t>
            </a:r>
            <a:endParaRPr sz="22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37" title="Screenshot 2025-04-23 at 5.03.17 PM.png"/>
          <p:cNvPicPr preferRelativeResize="0"/>
          <p:nvPr/>
        </p:nvPicPr>
        <p:blipFill>
          <a:blip r:embed="rId3">
            <a:alphaModFix/>
          </a:blip>
          <a:stretch>
            <a:fillRect/>
          </a:stretch>
        </p:blipFill>
        <p:spPr>
          <a:xfrm>
            <a:off x="546000" y="66150"/>
            <a:ext cx="8051992" cy="1661375"/>
          </a:xfrm>
          <a:prstGeom prst="rect">
            <a:avLst/>
          </a:prstGeom>
          <a:noFill/>
          <a:ln cap="flat" cmpd="sng" w="9525">
            <a:solidFill>
              <a:schemeClr val="dk1"/>
            </a:solidFill>
            <a:prstDash val="solid"/>
            <a:round/>
            <a:headEnd len="sm" w="sm" type="none"/>
            <a:tailEnd len="sm" w="sm" type="none"/>
          </a:ln>
        </p:spPr>
      </p:pic>
      <p:grpSp>
        <p:nvGrpSpPr>
          <p:cNvPr id="576" name="Google Shape;576;p37"/>
          <p:cNvGrpSpPr/>
          <p:nvPr/>
        </p:nvGrpSpPr>
        <p:grpSpPr>
          <a:xfrm>
            <a:off x="636975" y="1884725"/>
            <a:ext cx="7870049" cy="3182575"/>
            <a:chOff x="636975" y="1884725"/>
            <a:chExt cx="7870049" cy="3182575"/>
          </a:xfrm>
        </p:grpSpPr>
        <p:pic>
          <p:nvPicPr>
            <p:cNvPr id="577" name="Google Shape;577;p37"/>
            <p:cNvPicPr preferRelativeResize="0"/>
            <p:nvPr/>
          </p:nvPicPr>
          <p:blipFill rotWithShape="1">
            <a:blip r:embed="rId4">
              <a:alphaModFix/>
            </a:blip>
            <a:srcRect b="13636" l="0" r="0" t="0"/>
            <a:stretch/>
          </p:blipFill>
          <p:spPr>
            <a:xfrm>
              <a:off x="1154463" y="3405925"/>
              <a:ext cx="6835073" cy="1661375"/>
            </a:xfrm>
            <a:prstGeom prst="rect">
              <a:avLst/>
            </a:prstGeom>
            <a:noFill/>
            <a:ln cap="flat" cmpd="sng" w="9525">
              <a:solidFill>
                <a:schemeClr val="dk1"/>
              </a:solidFill>
              <a:prstDash val="solid"/>
              <a:round/>
              <a:headEnd len="sm" w="sm" type="none"/>
              <a:tailEnd len="sm" w="sm" type="none"/>
            </a:ln>
          </p:spPr>
        </p:pic>
        <p:pic>
          <p:nvPicPr>
            <p:cNvPr id="578" name="Google Shape;578;p37"/>
            <p:cNvPicPr preferRelativeResize="0"/>
            <p:nvPr/>
          </p:nvPicPr>
          <p:blipFill rotWithShape="1">
            <a:blip r:embed="rId5">
              <a:alphaModFix/>
            </a:blip>
            <a:srcRect b="16590" l="0" r="3418" t="0"/>
            <a:stretch/>
          </p:blipFill>
          <p:spPr>
            <a:xfrm>
              <a:off x="636975" y="1884725"/>
              <a:ext cx="7870049" cy="1521200"/>
            </a:xfrm>
            <a:prstGeom prst="rect">
              <a:avLst/>
            </a:prstGeom>
            <a:noFill/>
            <a:ln cap="flat" cmpd="sng" w="9525">
              <a:solidFill>
                <a:schemeClr val="dk1"/>
              </a:solidFill>
              <a:prstDash val="solid"/>
              <a:round/>
              <a:headEnd len="sm" w="sm" type="none"/>
              <a:tailEnd len="sm" w="sm" type="none"/>
            </a:ln>
          </p:spPr>
        </p:pic>
        <p:sp>
          <p:nvSpPr>
            <p:cNvPr id="579" name="Google Shape;579;p37"/>
            <p:cNvSpPr/>
            <p:nvPr/>
          </p:nvSpPr>
          <p:spPr>
            <a:xfrm>
              <a:off x="1154475" y="3331950"/>
              <a:ext cx="6835200" cy="15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8"/>
          <p:cNvSpPr txBox="1"/>
          <p:nvPr>
            <p:ph type="title"/>
          </p:nvPr>
        </p:nvSpPr>
        <p:spPr>
          <a:xfrm>
            <a:off x="713225" y="3109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Baseline model</a:t>
            </a:r>
            <a:endParaRPr sz="2200"/>
          </a:p>
        </p:txBody>
      </p:sp>
      <p:sp>
        <p:nvSpPr>
          <p:cNvPr id="585" name="Google Shape;585;p38"/>
          <p:cNvSpPr txBox="1"/>
          <p:nvPr>
            <p:ph idx="1" type="body"/>
          </p:nvPr>
        </p:nvSpPr>
        <p:spPr>
          <a:xfrm>
            <a:off x="720000" y="784100"/>
            <a:ext cx="7704000" cy="38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50"/>
              <a:t>Data Preparation</a:t>
            </a:r>
            <a:endParaRPr b="1" sz="1650"/>
          </a:p>
          <a:p>
            <a:pPr indent="-333375" lvl="0" marL="457200" rtl="0" algn="l">
              <a:spcBef>
                <a:spcPts val="0"/>
              </a:spcBef>
              <a:spcAft>
                <a:spcPts val="0"/>
              </a:spcAft>
              <a:buClr>
                <a:schemeClr val="dk1"/>
              </a:buClr>
              <a:buSzPts val="1650"/>
              <a:buChar char="-"/>
            </a:pPr>
            <a:r>
              <a:rPr lang="en" sz="1650"/>
              <a:t>Using the cleaned </a:t>
            </a:r>
            <a:endParaRPr sz="1650"/>
          </a:p>
          <a:p>
            <a:pPr indent="-333375" lvl="0" marL="457200" rtl="0" algn="l">
              <a:spcBef>
                <a:spcPts val="0"/>
              </a:spcBef>
              <a:spcAft>
                <a:spcPts val="0"/>
              </a:spcAft>
              <a:buClr>
                <a:schemeClr val="dk1"/>
              </a:buClr>
              <a:buSzPts val="1650"/>
              <a:buChar char="-"/>
            </a:pPr>
            <a:r>
              <a:rPr lang="en" sz="1650"/>
              <a:t>Split into features (X) and target (y = Arrest)</a:t>
            </a:r>
            <a:endParaRPr sz="1650"/>
          </a:p>
          <a:p>
            <a:pPr indent="-333375" lvl="0" marL="457200" rtl="0" algn="l">
              <a:spcBef>
                <a:spcPts val="0"/>
              </a:spcBef>
              <a:spcAft>
                <a:spcPts val="0"/>
              </a:spcAft>
              <a:buClr>
                <a:schemeClr val="dk1"/>
              </a:buClr>
              <a:buSzPts val="1650"/>
              <a:buChar char="-"/>
            </a:pPr>
            <a:r>
              <a:rPr lang="en" sz="1650"/>
              <a:t>Applied an 80/20 train-test split</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Models trained</a:t>
            </a:r>
            <a:endParaRPr b="1" sz="1650"/>
          </a:p>
          <a:p>
            <a:pPr indent="-333375" lvl="0" marL="457200" rtl="0" algn="l">
              <a:spcBef>
                <a:spcPts val="0"/>
              </a:spcBef>
              <a:spcAft>
                <a:spcPts val="0"/>
              </a:spcAft>
              <a:buClr>
                <a:schemeClr val="dk1"/>
              </a:buClr>
              <a:buSzPts val="1650"/>
              <a:buChar char="-"/>
            </a:pPr>
            <a:r>
              <a:rPr lang="en" sz="1650"/>
              <a:t>Decision Tree Classifier</a:t>
            </a:r>
            <a:endParaRPr sz="1650"/>
          </a:p>
          <a:p>
            <a:pPr indent="-333375" lvl="1" marL="914400" rtl="0" algn="l">
              <a:spcBef>
                <a:spcPts val="0"/>
              </a:spcBef>
              <a:spcAft>
                <a:spcPts val="0"/>
              </a:spcAft>
              <a:buSzPts val="1650"/>
              <a:buChar char="-"/>
            </a:pPr>
            <a:r>
              <a:rPr lang="en" sz="1650"/>
              <a:t>Trained on full feature set</a:t>
            </a:r>
            <a:endParaRPr sz="1650"/>
          </a:p>
          <a:p>
            <a:pPr indent="-333375" lvl="1" marL="914400" rtl="0" algn="l">
              <a:spcBef>
                <a:spcPts val="0"/>
              </a:spcBef>
              <a:spcAft>
                <a:spcPts val="0"/>
              </a:spcAft>
              <a:buSzPts val="1650"/>
              <a:buChar char="-"/>
            </a:pPr>
            <a:r>
              <a:rPr lang="en" sz="1650"/>
              <a:t>Evaluated using accuracy</a:t>
            </a:r>
            <a:endParaRPr sz="1650"/>
          </a:p>
          <a:p>
            <a:pPr indent="-333375" lvl="0" marL="457200" rtl="0" algn="l">
              <a:spcBef>
                <a:spcPts val="0"/>
              </a:spcBef>
              <a:spcAft>
                <a:spcPts val="0"/>
              </a:spcAft>
              <a:buClr>
                <a:schemeClr val="dk1"/>
              </a:buClr>
              <a:buSzPts val="1650"/>
              <a:buChar char="-"/>
            </a:pPr>
            <a:r>
              <a:rPr lang="en" sz="1650"/>
              <a:t>Confusion Matrix</a:t>
            </a:r>
            <a:endParaRPr sz="1650"/>
          </a:p>
          <a:p>
            <a:pPr indent="-333375" lvl="1" marL="914400" rtl="0" algn="l">
              <a:spcBef>
                <a:spcPts val="0"/>
              </a:spcBef>
              <a:spcAft>
                <a:spcPts val="0"/>
              </a:spcAft>
              <a:buSzPts val="1650"/>
              <a:buChar char="-"/>
            </a:pPr>
            <a:r>
              <a:rPr lang="en" sz="1650"/>
              <a:t>True Positives: Correctly predicted arrests</a:t>
            </a:r>
            <a:endParaRPr sz="1650"/>
          </a:p>
          <a:p>
            <a:pPr indent="-333375" lvl="1" marL="914400" rtl="0" algn="l">
              <a:spcBef>
                <a:spcPts val="0"/>
              </a:spcBef>
              <a:spcAft>
                <a:spcPts val="0"/>
              </a:spcAft>
              <a:buSzPts val="1650"/>
              <a:buChar char="-"/>
            </a:pPr>
            <a:r>
              <a:rPr lang="en" sz="1650"/>
              <a:t>False Positives: Predicted arrest when none happened</a:t>
            </a:r>
            <a:endParaRPr sz="1650"/>
          </a:p>
          <a:p>
            <a:pPr indent="-333375" lvl="0" marL="457200" rtl="0" algn="l">
              <a:spcBef>
                <a:spcPts val="0"/>
              </a:spcBef>
              <a:spcAft>
                <a:spcPts val="0"/>
              </a:spcAft>
              <a:buClr>
                <a:schemeClr val="dk1"/>
              </a:buClr>
              <a:buSzPts val="1650"/>
              <a:buChar char="-"/>
            </a:pPr>
            <a:r>
              <a:rPr lang="en" sz="1650"/>
              <a:t>Logistic Regression</a:t>
            </a:r>
            <a:endParaRPr sz="1650"/>
          </a:p>
          <a:p>
            <a:pPr indent="-333375" lvl="0" marL="914400" rtl="0" algn="l">
              <a:spcBef>
                <a:spcPts val="0"/>
              </a:spcBef>
              <a:spcAft>
                <a:spcPts val="0"/>
              </a:spcAft>
              <a:buClr>
                <a:schemeClr val="dk1"/>
              </a:buClr>
              <a:buSzPts val="1650"/>
              <a:buChar char="-"/>
            </a:pPr>
            <a:r>
              <a:rPr lang="en" sz="1650"/>
              <a:t>Baseline linear classifier for binary target</a:t>
            </a:r>
            <a:endParaRPr sz="1650"/>
          </a:p>
          <a:p>
            <a:pPr indent="-333375" lvl="0" marL="914400" rtl="0" algn="l">
              <a:spcBef>
                <a:spcPts val="0"/>
              </a:spcBef>
              <a:spcAft>
                <a:spcPts val="0"/>
              </a:spcAft>
              <a:buClr>
                <a:schemeClr val="dk1"/>
              </a:buClr>
              <a:buSzPts val="1650"/>
              <a:buChar char="-"/>
            </a:pPr>
            <a:r>
              <a:rPr lang="en" sz="1650"/>
              <a:t>Set max_iter=1000 to ensure convergence </a:t>
            </a:r>
            <a:endParaRPr sz="1650"/>
          </a:p>
          <a:p>
            <a:pPr indent="-333375" lvl="0" marL="914400" rtl="0" algn="l">
              <a:spcBef>
                <a:spcPts val="0"/>
              </a:spcBef>
              <a:spcAft>
                <a:spcPts val="0"/>
              </a:spcAft>
              <a:buClr>
                <a:schemeClr val="dk1"/>
              </a:buClr>
              <a:buSzPts val="1650"/>
              <a:buChar char="-"/>
            </a:pPr>
            <a:r>
              <a:rPr lang="en" sz="1650"/>
              <a:t>Evaluated using accuracy, classification report, and confusion matrix</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39" title="Screenshot 2025-04-25 044916.png"/>
          <p:cNvPicPr preferRelativeResize="0"/>
          <p:nvPr/>
        </p:nvPicPr>
        <p:blipFill>
          <a:blip r:embed="rId3">
            <a:alphaModFix/>
          </a:blip>
          <a:stretch>
            <a:fillRect/>
          </a:stretch>
        </p:blipFill>
        <p:spPr>
          <a:xfrm>
            <a:off x="600188" y="1317625"/>
            <a:ext cx="3969183" cy="3144175"/>
          </a:xfrm>
          <a:prstGeom prst="rect">
            <a:avLst/>
          </a:prstGeom>
          <a:noFill/>
          <a:ln cap="flat" cmpd="sng" w="9525">
            <a:solidFill>
              <a:schemeClr val="dk1"/>
            </a:solidFill>
            <a:prstDash val="solid"/>
            <a:round/>
            <a:headEnd len="sm" w="sm" type="none"/>
            <a:tailEnd len="sm" w="sm" type="none"/>
          </a:ln>
        </p:spPr>
      </p:pic>
      <p:sp>
        <p:nvSpPr>
          <p:cNvPr id="591" name="Google Shape;591;p39"/>
          <p:cNvSpPr txBox="1"/>
          <p:nvPr/>
        </p:nvSpPr>
        <p:spPr>
          <a:xfrm>
            <a:off x="995838" y="1452813"/>
            <a:ext cx="162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True Negative</a:t>
            </a:r>
            <a:endParaRPr sz="900">
              <a:solidFill>
                <a:schemeClr val="lt2"/>
              </a:solidFill>
              <a:highlight>
                <a:srgbClr val="434343"/>
              </a:highlight>
              <a:latin typeface="Lato"/>
              <a:ea typeface="Lato"/>
              <a:cs typeface="Lato"/>
              <a:sym typeface="Lato"/>
            </a:endParaRPr>
          </a:p>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(correctly predicted no arrest)</a:t>
            </a:r>
            <a:endParaRPr sz="900">
              <a:solidFill>
                <a:schemeClr val="lt2"/>
              </a:solidFill>
              <a:highlight>
                <a:srgbClr val="434343"/>
              </a:highlight>
              <a:latin typeface="Lato"/>
              <a:ea typeface="Lato"/>
              <a:cs typeface="Lato"/>
              <a:sym typeface="Lato"/>
            </a:endParaRPr>
          </a:p>
        </p:txBody>
      </p:sp>
      <p:sp>
        <p:nvSpPr>
          <p:cNvPr id="592" name="Google Shape;592;p39"/>
          <p:cNvSpPr txBox="1"/>
          <p:nvPr/>
        </p:nvSpPr>
        <p:spPr>
          <a:xfrm>
            <a:off x="2786688" y="1452813"/>
            <a:ext cx="1512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False Positive</a:t>
            </a:r>
            <a:endParaRPr sz="9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(incorrectly predicted arrest)</a:t>
            </a:r>
            <a:endParaRPr sz="900">
              <a:solidFill>
                <a:schemeClr val="dk1"/>
              </a:solidFill>
              <a:highlight>
                <a:schemeClr val="lt2"/>
              </a:highlight>
              <a:latin typeface="Lato"/>
              <a:ea typeface="Lato"/>
              <a:cs typeface="Lato"/>
              <a:sym typeface="Lato"/>
            </a:endParaRPr>
          </a:p>
        </p:txBody>
      </p:sp>
      <p:sp>
        <p:nvSpPr>
          <p:cNvPr id="593" name="Google Shape;593;p39"/>
          <p:cNvSpPr txBox="1"/>
          <p:nvPr/>
        </p:nvSpPr>
        <p:spPr>
          <a:xfrm>
            <a:off x="2728938" y="2855763"/>
            <a:ext cx="162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True Positive</a:t>
            </a:r>
            <a:endParaRPr sz="900">
              <a:solidFill>
                <a:schemeClr val="lt2"/>
              </a:solidFill>
              <a:highlight>
                <a:srgbClr val="434343"/>
              </a:highlight>
              <a:latin typeface="Lato"/>
              <a:ea typeface="Lato"/>
              <a:cs typeface="Lato"/>
              <a:sym typeface="Lato"/>
            </a:endParaRPr>
          </a:p>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(correctly predicted an arrest)</a:t>
            </a:r>
            <a:endParaRPr sz="900">
              <a:solidFill>
                <a:schemeClr val="lt2"/>
              </a:solidFill>
              <a:highlight>
                <a:srgbClr val="434343"/>
              </a:highlight>
              <a:latin typeface="Lato"/>
              <a:ea typeface="Lato"/>
              <a:cs typeface="Lato"/>
              <a:sym typeface="Lato"/>
            </a:endParaRPr>
          </a:p>
        </p:txBody>
      </p:sp>
      <p:sp>
        <p:nvSpPr>
          <p:cNvPr id="594" name="Google Shape;594;p39"/>
          <p:cNvSpPr txBox="1"/>
          <p:nvPr/>
        </p:nvSpPr>
        <p:spPr>
          <a:xfrm>
            <a:off x="948888" y="2955813"/>
            <a:ext cx="172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False Negative</a:t>
            </a:r>
            <a:endParaRPr sz="9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(missed an arrest)</a:t>
            </a:r>
            <a:endParaRPr sz="900">
              <a:solidFill>
                <a:schemeClr val="dk1"/>
              </a:solidFill>
              <a:highlight>
                <a:schemeClr val="lt2"/>
              </a:highlight>
              <a:latin typeface="Lato"/>
              <a:ea typeface="Lato"/>
              <a:cs typeface="Lato"/>
              <a:sym typeface="Lato"/>
            </a:endParaRPr>
          </a:p>
        </p:txBody>
      </p:sp>
      <p:sp>
        <p:nvSpPr>
          <p:cNvPr id="595" name="Google Shape;595;p39"/>
          <p:cNvSpPr txBox="1"/>
          <p:nvPr/>
        </p:nvSpPr>
        <p:spPr>
          <a:xfrm>
            <a:off x="1084775" y="68171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Decision Tree Classifier:</a:t>
            </a:r>
            <a:endParaRPr/>
          </a:p>
        </p:txBody>
      </p:sp>
      <p:sp>
        <p:nvSpPr>
          <p:cNvPr id="596" name="Google Shape;596;p39"/>
          <p:cNvSpPr txBox="1"/>
          <p:nvPr/>
        </p:nvSpPr>
        <p:spPr>
          <a:xfrm>
            <a:off x="5141438" y="726438"/>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Logistic Regression:</a:t>
            </a:r>
            <a:endParaRPr/>
          </a:p>
        </p:txBody>
      </p:sp>
      <p:pic>
        <p:nvPicPr>
          <p:cNvPr id="597" name="Google Shape;597;p39" title="Screenshot 2025-04-25 045026.png"/>
          <p:cNvPicPr preferRelativeResize="0"/>
          <p:nvPr/>
        </p:nvPicPr>
        <p:blipFill>
          <a:blip r:embed="rId4">
            <a:alphaModFix/>
          </a:blip>
          <a:stretch>
            <a:fillRect/>
          </a:stretch>
        </p:blipFill>
        <p:spPr>
          <a:xfrm>
            <a:off x="4739062" y="1317613"/>
            <a:ext cx="3804758" cy="3144174"/>
          </a:xfrm>
          <a:prstGeom prst="rect">
            <a:avLst/>
          </a:prstGeom>
          <a:noFill/>
          <a:ln cap="flat" cmpd="sng" w="9525">
            <a:solidFill>
              <a:schemeClr val="dk1"/>
            </a:solidFill>
            <a:prstDash val="solid"/>
            <a:round/>
            <a:headEnd len="sm" w="sm" type="none"/>
            <a:tailEnd len="sm" w="sm" type="none"/>
          </a:ln>
        </p:spPr>
      </p:pic>
      <p:sp>
        <p:nvSpPr>
          <p:cNvPr id="598" name="Google Shape;598;p39"/>
          <p:cNvSpPr txBox="1"/>
          <p:nvPr/>
        </p:nvSpPr>
        <p:spPr>
          <a:xfrm>
            <a:off x="5035988" y="1518238"/>
            <a:ext cx="162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True Negative</a:t>
            </a:r>
            <a:endParaRPr sz="900">
              <a:solidFill>
                <a:schemeClr val="lt2"/>
              </a:solidFill>
              <a:highlight>
                <a:srgbClr val="434343"/>
              </a:highlight>
              <a:latin typeface="Lato"/>
              <a:ea typeface="Lato"/>
              <a:cs typeface="Lato"/>
              <a:sym typeface="Lato"/>
            </a:endParaRPr>
          </a:p>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(correctly predicted no arrest)</a:t>
            </a:r>
            <a:endParaRPr sz="900">
              <a:solidFill>
                <a:schemeClr val="lt2"/>
              </a:solidFill>
              <a:highlight>
                <a:srgbClr val="434343"/>
              </a:highlight>
              <a:latin typeface="Lato"/>
              <a:ea typeface="Lato"/>
              <a:cs typeface="Lato"/>
              <a:sym typeface="Lato"/>
            </a:endParaRPr>
          </a:p>
        </p:txBody>
      </p:sp>
      <p:sp>
        <p:nvSpPr>
          <p:cNvPr id="599" name="Google Shape;599;p39"/>
          <p:cNvSpPr txBox="1"/>
          <p:nvPr/>
        </p:nvSpPr>
        <p:spPr>
          <a:xfrm>
            <a:off x="6826838" y="1518238"/>
            <a:ext cx="1512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False Positive</a:t>
            </a:r>
            <a:endParaRPr sz="9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(incorrectly predicted arrest)</a:t>
            </a:r>
            <a:endParaRPr sz="900">
              <a:solidFill>
                <a:schemeClr val="dk1"/>
              </a:solidFill>
              <a:highlight>
                <a:schemeClr val="lt2"/>
              </a:highlight>
              <a:latin typeface="Lato"/>
              <a:ea typeface="Lato"/>
              <a:cs typeface="Lato"/>
              <a:sym typeface="Lato"/>
            </a:endParaRPr>
          </a:p>
        </p:txBody>
      </p:sp>
      <p:sp>
        <p:nvSpPr>
          <p:cNvPr id="600" name="Google Shape;600;p39"/>
          <p:cNvSpPr txBox="1"/>
          <p:nvPr/>
        </p:nvSpPr>
        <p:spPr>
          <a:xfrm>
            <a:off x="6769088" y="2768788"/>
            <a:ext cx="162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True Positive</a:t>
            </a:r>
            <a:endParaRPr sz="900">
              <a:solidFill>
                <a:schemeClr val="lt2"/>
              </a:solidFill>
              <a:highlight>
                <a:srgbClr val="434343"/>
              </a:highlight>
              <a:latin typeface="Lato"/>
              <a:ea typeface="Lato"/>
              <a:cs typeface="Lato"/>
              <a:sym typeface="Lato"/>
            </a:endParaRPr>
          </a:p>
          <a:p>
            <a:pPr indent="0" lvl="0" marL="0" rtl="0" algn="ctr">
              <a:spcBef>
                <a:spcPts val="0"/>
              </a:spcBef>
              <a:spcAft>
                <a:spcPts val="0"/>
              </a:spcAft>
              <a:buNone/>
            </a:pPr>
            <a:r>
              <a:rPr lang="en" sz="900">
                <a:solidFill>
                  <a:schemeClr val="lt2"/>
                </a:solidFill>
                <a:highlight>
                  <a:srgbClr val="434343"/>
                </a:highlight>
                <a:latin typeface="Lato"/>
                <a:ea typeface="Lato"/>
                <a:cs typeface="Lato"/>
                <a:sym typeface="Lato"/>
              </a:rPr>
              <a:t>(correctly predicted an arrest)</a:t>
            </a:r>
            <a:endParaRPr sz="900">
              <a:solidFill>
                <a:schemeClr val="lt2"/>
              </a:solidFill>
              <a:highlight>
                <a:srgbClr val="434343"/>
              </a:highlight>
              <a:latin typeface="Lato"/>
              <a:ea typeface="Lato"/>
              <a:cs typeface="Lato"/>
              <a:sym typeface="Lato"/>
            </a:endParaRPr>
          </a:p>
        </p:txBody>
      </p:sp>
      <p:sp>
        <p:nvSpPr>
          <p:cNvPr id="601" name="Google Shape;601;p39"/>
          <p:cNvSpPr txBox="1"/>
          <p:nvPr/>
        </p:nvSpPr>
        <p:spPr>
          <a:xfrm>
            <a:off x="4989038" y="2868838"/>
            <a:ext cx="172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False Negative</a:t>
            </a:r>
            <a:endParaRPr sz="9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900">
                <a:solidFill>
                  <a:schemeClr val="dk1"/>
                </a:solidFill>
                <a:highlight>
                  <a:schemeClr val="lt2"/>
                </a:highlight>
                <a:latin typeface="Lato"/>
                <a:ea typeface="Lato"/>
                <a:cs typeface="Lato"/>
                <a:sym typeface="Lato"/>
              </a:rPr>
              <a:t>(missed an arrest)</a:t>
            </a:r>
            <a:endParaRPr sz="900">
              <a:solidFill>
                <a:schemeClr val="dk1"/>
              </a:solidFill>
              <a:highlight>
                <a:schemeClr val="lt2"/>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0"/>
          <p:cNvSpPr txBox="1"/>
          <p:nvPr/>
        </p:nvSpPr>
        <p:spPr>
          <a:xfrm>
            <a:off x="2858619" y="1708390"/>
            <a:ext cx="342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Logistic Regression:</a:t>
            </a:r>
            <a:endParaRPr b="1" sz="1600">
              <a:solidFill>
                <a:schemeClr val="dk1"/>
              </a:solidFill>
              <a:latin typeface="Lato"/>
              <a:ea typeface="Lato"/>
              <a:cs typeface="Lato"/>
              <a:sym typeface="Lato"/>
            </a:endParaRPr>
          </a:p>
        </p:txBody>
      </p:sp>
      <p:sp>
        <p:nvSpPr>
          <p:cNvPr id="607" name="Google Shape;607;p40"/>
          <p:cNvSpPr txBox="1"/>
          <p:nvPr/>
        </p:nvSpPr>
        <p:spPr>
          <a:xfrm>
            <a:off x="2858619" y="322715"/>
            <a:ext cx="342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Decision Tree Classifier:</a:t>
            </a:r>
            <a:endParaRPr b="1" sz="1600">
              <a:solidFill>
                <a:schemeClr val="dk1"/>
              </a:solidFill>
              <a:latin typeface="Lato"/>
              <a:ea typeface="Lato"/>
              <a:cs typeface="Lato"/>
              <a:sym typeface="Lato"/>
            </a:endParaRPr>
          </a:p>
        </p:txBody>
      </p:sp>
      <p:pic>
        <p:nvPicPr>
          <p:cNvPr id="608" name="Google Shape;608;p40" title="Screenshot 2025-04-25 045110.png"/>
          <p:cNvPicPr preferRelativeResize="0"/>
          <p:nvPr/>
        </p:nvPicPr>
        <p:blipFill>
          <a:blip r:embed="rId3">
            <a:alphaModFix/>
          </a:blip>
          <a:stretch>
            <a:fillRect/>
          </a:stretch>
        </p:blipFill>
        <p:spPr>
          <a:xfrm>
            <a:off x="2989588" y="881323"/>
            <a:ext cx="3165000" cy="515233"/>
          </a:xfrm>
          <a:prstGeom prst="rect">
            <a:avLst/>
          </a:prstGeom>
          <a:noFill/>
          <a:ln cap="flat" cmpd="sng" w="9525">
            <a:solidFill>
              <a:schemeClr val="dk1"/>
            </a:solidFill>
            <a:prstDash val="solid"/>
            <a:round/>
            <a:headEnd len="sm" w="sm" type="none"/>
            <a:tailEnd len="sm" w="sm" type="none"/>
          </a:ln>
        </p:spPr>
      </p:pic>
      <p:pic>
        <p:nvPicPr>
          <p:cNvPr id="609" name="Google Shape;609;p40" title="Screenshot 2025-04-25 045147.png"/>
          <p:cNvPicPr preferRelativeResize="0"/>
          <p:nvPr/>
        </p:nvPicPr>
        <p:blipFill>
          <a:blip r:embed="rId4">
            <a:alphaModFix/>
          </a:blip>
          <a:stretch>
            <a:fillRect/>
          </a:stretch>
        </p:blipFill>
        <p:spPr>
          <a:xfrm>
            <a:off x="1962238" y="2273440"/>
            <a:ext cx="5219700" cy="2209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1"/>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Resized data for 2015</a:t>
            </a:r>
            <a:endParaRPr/>
          </a:p>
        </p:txBody>
      </p:sp>
      <p:pic>
        <p:nvPicPr>
          <p:cNvPr id="615" name="Google Shape;615;p41" title="Screenshot 2025-04-25 041615.png"/>
          <p:cNvPicPr preferRelativeResize="0"/>
          <p:nvPr/>
        </p:nvPicPr>
        <p:blipFill>
          <a:blip r:embed="rId3">
            <a:alphaModFix/>
          </a:blip>
          <a:stretch>
            <a:fillRect/>
          </a:stretch>
        </p:blipFill>
        <p:spPr>
          <a:xfrm>
            <a:off x="752250" y="1032286"/>
            <a:ext cx="7639450" cy="1872350"/>
          </a:xfrm>
          <a:prstGeom prst="rect">
            <a:avLst/>
          </a:prstGeom>
          <a:noFill/>
          <a:ln cap="flat" cmpd="sng" w="9525">
            <a:solidFill>
              <a:schemeClr val="dk1"/>
            </a:solidFill>
            <a:prstDash val="solid"/>
            <a:round/>
            <a:headEnd len="sm" w="sm" type="none"/>
            <a:tailEnd len="sm" w="sm" type="none"/>
          </a:ln>
        </p:spPr>
      </p:pic>
      <p:pic>
        <p:nvPicPr>
          <p:cNvPr id="616" name="Google Shape;616;p41" title="Screenshot 2025-04-25 041823.png"/>
          <p:cNvPicPr preferRelativeResize="0"/>
          <p:nvPr/>
        </p:nvPicPr>
        <p:blipFill>
          <a:blip r:embed="rId4">
            <a:alphaModFix/>
          </a:blip>
          <a:stretch>
            <a:fillRect/>
          </a:stretch>
        </p:blipFill>
        <p:spPr>
          <a:xfrm>
            <a:off x="403900" y="2971425"/>
            <a:ext cx="8450627" cy="1627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XGBoost Model Summary</a:t>
            </a:r>
            <a:endParaRPr sz="2200"/>
          </a:p>
          <a:p>
            <a:pPr indent="0" lvl="0" marL="0" rtl="0" algn="l">
              <a:spcBef>
                <a:spcPts val="0"/>
              </a:spcBef>
              <a:spcAft>
                <a:spcPts val="0"/>
              </a:spcAft>
              <a:buNone/>
            </a:pPr>
            <a:r>
              <a:t/>
            </a:r>
            <a:endParaRPr sz="2200"/>
          </a:p>
        </p:txBody>
      </p:sp>
      <p:sp>
        <p:nvSpPr>
          <p:cNvPr id="622" name="Google Shape;622;p42"/>
          <p:cNvSpPr txBox="1"/>
          <p:nvPr>
            <p:ph idx="1" type="body"/>
          </p:nvPr>
        </p:nvSpPr>
        <p:spPr>
          <a:xfrm>
            <a:off x="719975" y="1286450"/>
            <a:ext cx="7704000" cy="330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750"/>
              <a:t>Why XGBoost?</a:t>
            </a:r>
            <a:endParaRPr b="1" sz="1750"/>
          </a:p>
          <a:p>
            <a:pPr indent="-339725" lvl="0" marL="457200" rtl="0" algn="l">
              <a:spcBef>
                <a:spcPts val="0"/>
              </a:spcBef>
              <a:spcAft>
                <a:spcPts val="0"/>
              </a:spcAft>
              <a:buClr>
                <a:schemeClr val="dk1"/>
              </a:buClr>
              <a:buSzPts val="1750"/>
              <a:buChar char="-"/>
            </a:pPr>
            <a:r>
              <a:rPr lang="en" sz="1750"/>
              <a:t>Gradient boosting algorithm known for high performance and speed, great for large, imbalanced datasets.</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rPr b="1" lang="en" sz="1750"/>
              <a:t>Training Strategy:</a:t>
            </a:r>
            <a:endParaRPr b="1" sz="1750"/>
          </a:p>
          <a:p>
            <a:pPr indent="-339725" lvl="0" marL="457200" rtl="0" algn="l">
              <a:spcBef>
                <a:spcPts val="0"/>
              </a:spcBef>
              <a:spcAft>
                <a:spcPts val="0"/>
              </a:spcAft>
              <a:buClr>
                <a:schemeClr val="dk1"/>
              </a:buClr>
              <a:buSzPts val="1750"/>
              <a:buChar char="-"/>
            </a:pPr>
            <a:r>
              <a:rPr lang="en" sz="1750"/>
              <a:t>Tested on 5,000 and 10,000 randomly sampled rows</a:t>
            </a:r>
            <a:endParaRPr sz="1750"/>
          </a:p>
          <a:p>
            <a:pPr indent="-339725" lvl="0" marL="457200" rtl="0" algn="l">
              <a:spcBef>
                <a:spcPts val="0"/>
              </a:spcBef>
              <a:spcAft>
                <a:spcPts val="0"/>
              </a:spcAft>
              <a:buClr>
                <a:schemeClr val="dk1"/>
              </a:buClr>
              <a:buSzPts val="1750"/>
              <a:buChar char="-"/>
            </a:pPr>
            <a:r>
              <a:rPr lang="en" sz="1750"/>
              <a:t>Used XGBClassifier with binary logistic objective to predict Arrest</a:t>
            </a:r>
            <a:endParaRPr sz="1750"/>
          </a:p>
          <a:p>
            <a:pPr indent="0" lvl="0" marL="457200" rtl="0" algn="l">
              <a:spcBef>
                <a:spcPts val="0"/>
              </a:spcBef>
              <a:spcAft>
                <a:spcPts val="0"/>
              </a:spcAft>
              <a:buNone/>
            </a:pPr>
            <a:r>
              <a:t/>
            </a:r>
            <a:endParaRPr sz="1750"/>
          </a:p>
          <a:p>
            <a:pPr indent="0" lvl="0" marL="0" rtl="0" algn="l">
              <a:spcBef>
                <a:spcPts val="0"/>
              </a:spcBef>
              <a:spcAft>
                <a:spcPts val="0"/>
              </a:spcAft>
              <a:buNone/>
            </a:pPr>
            <a:r>
              <a:rPr b="1" lang="en" sz="1750"/>
              <a:t>Model Evaluation:</a:t>
            </a:r>
            <a:endParaRPr b="1" sz="1750"/>
          </a:p>
          <a:p>
            <a:pPr indent="-339725" lvl="0" marL="457200" rtl="0" algn="l">
              <a:spcBef>
                <a:spcPts val="0"/>
              </a:spcBef>
              <a:spcAft>
                <a:spcPts val="0"/>
              </a:spcAft>
              <a:buClr>
                <a:schemeClr val="dk1"/>
              </a:buClr>
              <a:buSzPts val="1750"/>
              <a:buChar char="-"/>
            </a:pPr>
            <a:r>
              <a:rPr lang="en" sz="1750"/>
              <a:t>Confusion matrix used to visualize classification results</a:t>
            </a:r>
            <a:endParaRPr sz="1750"/>
          </a:p>
          <a:p>
            <a:pPr indent="-339725" lvl="0" marL="457200" rtl="0" algn="l">
              <a:spcBef>
                <a:spcPts val="0"/>
              </a:spcBef>
              <a:spcAft>
                <a:spcPts val="0"/>
              </a:spcAft>
              <a:buClr>
                <a:schemeClr val="dk1"/>
              </a:buClr>
              <a:buSzPts val="1750"/>
              <a:buChar char="-"/>
            </a:pPr>
            <a:r>
              <a:rPr lang="en" sz="1750"/>
              <a:t>Improved over baseline and performed competitively with Random Forest</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t/>
            </a:r>
            <a:endParaRPr sz="17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43" title="Screenshot 2025-04-24 213748.png"/>
          <p:cNvPicPr preferRelativeResize="0"/>
          <p:nvPr/>
        </p:nvPicPr>
        <p:blipFill>
          <a:blip r:embed="rId3">
            <a:alphaModFix/>
          </a:blip>
          <a:stretch>
            <a:fillRect/>
          </a:stretch>
        </p:blipFill>
        <p:spPr>
          <a:xfrm>
            <a:off x="258075" y="497986"/>
            <a:ext cx="5474050" cy="4147525"/>
          </a:xfrm>
          <a:prstGeom prst="rect">
            <a:avLst/>
          </a:prstGeom>
          <a:noFill/>
          <a:ln cap="flat" cmpd="sng" w="9525">
            <a:solidFill>
              <a:schemeClr val="dk1"/>
            </a:solidFill>
            <a:prstDash val="solid"/>
            <a:round/>
            <a:headEnd len="sm" w="sm" type="none"/>
            <a:tailEnd len="sm" w="sm" type="none"/>
          </a:ln>
        </p:spPr>
      </p:pic>
      <p:sp>
        <p:nvSpPr>
          <p:cNvPr id="628" name="Google Shape;628;p43"/>
          <p:cNvSpPr txBox="1"/>
          <p:nvPr/>
        </p:nvSpPr>
        <p:spPr>
          <a:xfrm>
            <a:off x="810764" y="863758"/>
            <a:ext cx="205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highlight>
                  <a:srgbClr val="1C4587"/>
                </a:highlight>
                <a:latin typeface="Lato"/>
                <a:ea typeface="Lato"/>
                <a:cs typeface="Lato"/>
                <a:sym typeface="Lato"/>
              </a:rPr>
              <a:t>True Negative</a:t>
            </a:r>
            <a:endParaRPr sz="10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1000">
                <a:solidFill>
                  <a:schemeClr val="lt2"/>
                </a:solidFill>
                <a:highlight>
                  <a:srgbClr val="1C4587"/>
                </a:highlight>
                <a:latin typeface="Lato"/>
                <a:ea typeface="Lato"/>
                <a:cs typeface="Lato"/>
                <a:sym typeface="Lato"/>
              </a:rPr>
              <a:t>(correctly predicted no arrest)</a:t>
            </a:r>
            <a:endParaRPr sz="1000">
              <a:solidFill>
                <a:schemeClr val="lt2"/>
              </a:solidFill>
              <a:highlight>
                <a:srgbClr val="1C4587"/>
              </a:highlight>
              <a:latin typeface="Lato"/>
              <a:ea typeface="Lato"/>
              <a:cs typeface="Lato"/>
              <a:sym typeface="Lato"/>
            </a:endParaRPr>
          </a:p>
        </p:txBody>
      </p:sp>
      <p:sp>
        <p:nvSpPr>
          <p:cNvPr id="629" name="Google Shape;629;p43"/>
          <p:cNvSpPr txBox="1"/>
          <p:nvPr/>
        </p:nvSpPr>
        <p:spPr>
          <a:xfrm>
            <a:off x="2784761" y="863758"/>
            <a:ext cx="18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2"/>
                </a:highlight>
                <a:latin typeface="Lato"/>
                <a:ea typeface="Lato"/>
                <a:cs typeface="Lato"/>
                <a:sym typeface="Lato"/>
              </a:rPr>
              <a:t>False Positive</a:t>
            </a:r>
            <a:endParaRPr sz="10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1000">
                <a:solidFill>
                  <a:schemeClr val="dk1"/>
                </a:solidFill>
                <a:highlight>
                  <a:schemeClr val="lt2"/>
                </a:highlight>
                <a:latin typeface="Lato"/>
                <a:ea typeface="Lato"/>
                <a:cs typeface="Lato"/>
                <a:sym typeface="Lato"/>
              </a:rPr>
              <a:t>(incorrectly predicted arrest)</a:t>
            </a:r>
            <a:endParaRPr sz="1000">
              <a:solidFill>
                <a:schemeClr val="dk1"/>
              </a:solidFill>
              <a:highlight>
                <a:schemeClr val="lt2"/>
              </a:highlight>
              <a:latin typeface="Lato"/>
              <a:ea typeface="Lato"/>
              <a:cs typeface="Lato"/>
              <a:sym typeface="Lato"/>
            </a:endParaRPr>
          </a:p>
        </p:txBody>
      </p:sp>
      <p:sp>
        <p:nvSpPr>
          <p:cNvPr id="630" name="Google Shape;630;p43"/>
          <p:cNvSpPr txBox="1"/>
          <p:nvPr/>
        </p:nvSpPr>
        <p:spPr>
          <a:xfrm>
            <a:off x="2784761" y="2487899"/>
            <a:ext cx="18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2"/>
                </a:solidFill>
                <a:highlight>
                  <a:srgbClr val="1C4587"/>
                </a:highlight>
                <a:latin typeface="Lato"/>
                <a:ea typeface="Lato"/>
                <a:cs typeface="Lato"/>
                <a:sym typeface="Lato"/>
              </a:rPr>
              <a:t>True Positive</a:t>
            </a:r>
            <a:endParaRPr sz="10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1000">
                <a:solidFill>
                  <a:schemeClr val="lt2"/>
                </a:solidFill>
                <a:highlight>
                  <a:srgbClr val="1C4587"/>
                </a:highlight>
                <a:latin typeface="Lato"/>
                <a:ea typeface="Lato"/>
                <a:cs typeface="Lato"/>
                <a:sym typeface="Lato"/>
              </a:rPr>
              <a:t>(correctly predicted an arrest)</a:t>
            </a:r>
            <a:endParaRPr sz="1000">
              <a:solidFill>
                <a:schemeClr val="lt2"/>
              </a:solidFill>
              <a:highlight>
                <a:srgbClr val="1C4587"/>
              </a:highlight>
              <a:latin typeface="Lato"/>
              <a:ea typeface="Lato"/>
              <a:cs typeface="Lato"/>
              <a:sym typeface="Lato"/>
            </a:endParaRPr>
          </a:p>
        </p:txBody>
      </p:sp>
      <p:sp>
        <p:nvSpPr>
          <p:cNvPr id="631" name="Google Shape;631;p43"/>
          <p:cNvSpPr txBox="1"/>
          <p:nvPr/>
        </p:nvSpPr>
        <p:spPr>
          <a:xfrm>
            <a:off x="705292" y="2571744"/>
            <a:ext cx="195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2"/>
                </a:highlight>
                <a:latin typeface="Lato"/>
                <a:ea typeface="Lato"/>
                <a:cs typeface="Lato"/>
                <a:sym typeface="Lato"/>
              </a:rPr>
              <a:t>False Negative</a:t>
            </a:r>
            <a:endParaRPr sz="10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1000">
                <a:solidFill>
                  <a:schemeClr val="dk1"/>
                </a:solidFill>
                <a:highlight>
                  <a:schemeClr val="lt2"/>
                </a:highlight>
                <a:latin typeface="Lato"/>
                <a:ea typeface="Lato"/>
                <a:cs typeface="Lato"/>
                <a:sym typeface="Lato"/>
              </a:rPr>
              <a:t>(missed an arrest)</a:t>
            </a:r>
            <a:endParaRPr sz="1000">
              <a:solidFill>
                <a:schemeClr val="dk1"/>
              </a:solidFill>
              <a:highlight>
                <a:schemeClr val="lt2"/>
              </a:highlight>
              <a:latin typeface="Lato"/>
              <a:ea typeface="Lato"/>
              <a:cs typeface="Lato"/>
              <a:sym typeface="Lato"/>
            </a:endParaRPr>
          </a:p>
        </p:txBody>
      </p:sp>
      <p:pic>
        <p:nvPicPr>
          <p:cNvPr id="632" name="Google Shape;632;p43" title="Screenshot 2025-04-24 213951.png"/>
          <p:cNvPicPr preferRelativeResize="0"/>
          <p:nvPr/>
        </p:nvPicPr>
        <p:blipFill>
          <a:blip r:embed="rId4">
            <a:alphaModFix/>
          </a:blip>
          <a:stretch>
            <a:fillRect/>
          </a:stretch>
        </p:blipFill>
        <p:spPr>
          <a:xfrm>
            <a:off x="5912718" y="668550"/>
            <a:ext cx="2628900" cy="971550"/>
          </a:xfrm>
          <a:prstGeom prst="rect">
            <a:avLst/>
          </a:prstGeom>
          <a:noFill/>
          <a:ln cap="flat" cmpd="sng" w="9525">
            <a:solidFill>
              <a:schemeClr val="dk1"/>
            </a:solidFill>
            <a:prstDash val="solid"/>
            <a:round/>
            <a:headEnd len="sm" w="sm" type="none"/>
            <a:tailEnd len="sm" w="sm" type="none"/>
          </a:ln>
        </p:spPr>
      </p:pic>
      <p:pic>
        <p:nvPicPr>
          <p:cNvPr id="633" name="Google Shape;633;p43" title="Screenshot 2025-04-24 214116.png"/>
          <p:cNvPicPr preferRelativeResize="0"/>
          <p:nvPr/>
        </p:nvPicPr>
        <p:blipFill>
          <a:blip r:embed="rId5">
            <a:alphaModFix/>
          </a:blip>
          <a:stretch>
            <a:fillRect/>
          </a:stretch>
        </p:blipFill>
        <p:spPr>
          <a:xfrm>
            <a:off x="6217518" y="1941450"/>
            <a:ext cx="2019300" cy="1095375"/>
          </a:xfrm>
          <a:prstGeom prst="rect">
            <a:avLst/>
          </a:prstGeom>
          <a:noFill/>
          <a:ln cap="flat" cmpd="sng" w="9525">
            <a:solidFill>
              <a:schemeClr val="dk1"/>
            </a:solidFill>
            <a:prstDash val="solid"/>
            <a:round/>
            <a:headEnd len="sm" w="sm" type="none"/>
            <a:tailEnd len="sm" w="sm" type="none"/>
          </a:ln>
        </p:spPr>
      </p:pic>
      <p:pic>
        <p:nvPicPr>
          <p:cNvPr id="634" name="Google Shape;634;p43" title="Screenshot 2025-04-24 214148.png"/>
          <p:cNvPicPr preferRelativeResize="0"/>
          <p:nvPr/>
        </p:nvPicPr>
        <p:blipFill>
          <a:blip r:embed="rId6">
            <a:alphaModFix/>
          </a:blip>
          <a:stretch>
            <a:fillRect/>
          </a:stretch>
        </p:blipFill>
        <p:spPr>
          <a:xfrm>
            <a:off x="6079405" y="3338175"/>
            <a:ext cx="2295525" cy="10191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6"/>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0" name="Google Shape;470;p26"/>
          <p:cNvSpPr txBox="1"/>
          <p:nvPr>
            <p:ph idx="4294967295" type="body"/>
          </p:nvPr>
        </p:nvSpPr>
        <p:spPr>
          <a:xfrm>
            <a:off x="340923" y="2336550"/>
            <a:ext cx="1455600" cy="470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lt1"/>
                </a:solidFill>
              </a:rPr>
              <a:t>Introduction</a:t>
            </a:r>
            <a:endParaRPr>
              <a:solidFill>
                <a:schemeClr val="lt1"/>
              </a:solidFill>
            </a:endParaRPr>
          </a:p>
        </p:txBody>
      </p:sp>
      <p:grpSp>
        <p:nvGrpSpPr>
          <p:cNvPr id="471" name="Google Shape;471;p26"/>
          <p:cNvGrpSpPr/>
          <p:nvPr/>
        </p:nvGrpSpPr>
        <p:grpSpPr>
          <a:xfrm>
            <a:off x="912820" y="1610215"/>
            <a:ext cx="198900" cy="593656"/>
            <a:chOff x="777447" y="1610215"/>
            <a:chExt cx="198900" cy="593656"/>
          </a:xfrm>
        </p:grpSpPr>
        <p:cxnSp>
          <p:nvCxnSpPr>
            <p:cNvPr id="472" name="Google Shape;472;p2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473" name="Google Shape;473;p26"/>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6"/>
          <p:cNvSpPr txBox="1"/>
          <p:nvPr>
            <p:ph idx="4294967295" type="body"/>
          </p:nvPr>
        </p:nvSpPr>
        <p:spPr>
          <a:xfrm>
            <a:off x="482850" y="932525"/>
            <a:ext cx="2242800" cy="90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Background information of Chicago</a:t>
            </a:r>
            <a:endParaRPr sz="1600"/>
          </a:p>
        </p:txBody>
      </p:sp>
      <p:sp>
        <p:nvSpPr>
          <p:cNvPr id="475" name="Google Shape;475;p26"/>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6" name="Google Shape;476;p26"/>
          <p:cNvSpPr txBox="1"/>
          <p:nvPr>
            <p:ph idx="4294967295" type="body"/>
          </p:nvPr>
        </p:nvSpPr>
        <p:spPr>
          <a:xfrm>
            <a:off x="2202517" y="2336550"/>
            <a:ext cx="1315500" cy="470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lt1"/>
                </a:solidFill>
              </a:rPr>
              <a:t>Cleaning/</a:t>
            </a:r>
            <a:endParaRPr>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a:solidFill>
                  <a:schemeClr val="lt1"/>
                </a:solidFill>
              </a:rPr>
              <a:t>pre-processing</a:t>
            </a:r>
            <a:endParaRPr>
              <a:solidFill>
                <a:schemeClr val="lt1"/>
              </a:solidFill>
            </a:endParaRPr>
          </a:p>
        </p:txBody>
      </p:sp>
      <p:grpSp>
        <p:nvGrpSpPr>
          <p:cNvPr id="477" name="Google Shape;477;p26"/>
          <p:cNvGrpSpPr/>
          <p:nvPr/>
        </p:nvGrpSpPr>
        <p:grpSpPr>
          <a:xfrm>
            <a:off x="2266282" y="2938958"/>
            <a:ext cx="198900" cy="593656"/>
            <a:chOff x="2223534" y="2938958"/>
            <a:chExt cx="198900" cy="593656"/>
          </a:xfrm>
        </p:grpSpPr>
        <p:cxnSp>
          <p:nvCxnSpPr>
            <p:cNvPr id="478" name="Google Shape;478;p2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479" name="Google Shape;479;p26"/>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26"/>
          <p:cNvSpPr txBox="1"/>
          <p:nvPr>
            <p:ph idx="4294967295" type="body"/>
          </p:nvPr>
        </p:nvSpPr>
        <p:spPr>
          <a:xfrm>
            <a:off x="1244337" y="3681525"/>
            <a:ext cx="2242800" cy="90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t>C</a:t>
            </a:r>
            <a:r>
              <a:rPr lang="en" sz="1600"/>
              <a:t>rucial steps in preparing raw data for analysis and modeling</a:t>
            </a:r>
            <a:endParaRPr sz="1600"/>
          </a:p>
        </p:txBody>
      </p:sp>
      <p:sp>
        <p:nvSpPr>
          <p:cNvPr id="481" name="Google Shape;481;p26"/>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2" name="Google Shape;482;p26"/>
          <p:cNvSpPr txBox="1"/>
          <p:nvPr>
            <p:ph idx="4294967295" type="body"/>
          </p:nvPr>
        </p:nvSpPr>
        <p:spPr>
          <a:xfrm>
            <a:off x="3915980" y="2336550"/>
            <a:ext cx="1315500" cy="470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solidFill>
                  <a:schemeClr val="lt1"/>
                </a:solidFill>
              </a:rPr>
              <a:t>Baseline Model</a:t>
            </a:r>
            <a:endParaRPr>
              <a:solidFill>
                <a:schemeClr val="lt1"/>
              </a:solidFill>
            </a:endParaRPr>
          </a:p>
        </p:txBody>
      </p:sp>
      <p:grpSp>
        <p:nvGrpSpPr>
          <p:cNvPr id="483" name="Google Shape;483;p26"/>
          <p:cNvGrpSpPr/>
          <p:nvPr/>
        </p:nvGrpSpPr>
        <p:grpSpPr>
          <a:xfrm>
            <a:off x="4058732" y="1610215"/>
            <a:ext cx="198900" cy="593656"/>
            <a:chOff x="3918084" y="1610215"/>
            <a:chExt cx="198900" cy="593656"/>
          </a:xfrm>
        </p:grpSpPr>
        <p:cxnSp>
          <p:nvCxnSpPr>
            <p:cNvPr id="484" name="Google Shape;484;p2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85" name="Google Shape;485;p26"/>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6"/>
          <p:cNvSpPr txBox="1"/>
          <p:nvPr>
            <p:ph idx="4294967295" type="body"/>
          </p:nvPr>
        </p:nvSpPr>
        <p:spPr>
          <a:xfrm>
            <a:off x="3450600" y="450900"/>
            <a:ext cx="2393400" cy="90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Baseline models set a basic level of performance that more complex models should aim to exceed. </a:t>
            </a:r>
            <a:endParaRPr sz="1600"/>
          </a:p>
        </p:txBody>
      </p:sp>
      <p:sp>
        <p:nvSpPr>
          <p:cNvPr id="487" name="Google Shape;487;p26"/>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8" name="Google Shape;488;p26"/>
          <p:cNvSpPr txBox="1"/>
          <p:nvPr>
            <p:ph idx="4294967295" type="body"/>
          </p:nvPr>
        </p:nvSpPr>
        <p:spPr>
          <a:xfrm>
            <a:off x="5494699" y="2336550"/>
            <a:ext cx="1315500" cy="470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Modeling</a:t>
            </a:r>
            <a:endParaRPr>
              <a:solidFill>
                <a:schemeClr val="lt1"/>
              </a:solidFill>
            </a:endParaRPr>
          </a:p>
        </p:txBody>
      </p:sp>
      <p:grpSp>
        <p:nvGrpSpPr>
          <p:cNvPr id="489" name="Google Shape;489;p26"/>
          <p:cNvGrpSpPr/>
          <p:nvPr/>
        </p:nvGrpSpPr>
        <p:grpSpPr>
          <a:xfrm>
            <a:off x="5973070" y="2938958"/>
            <a:ext cx="198900" cy="593656"/>
            <a:chOff x="5958946" y="2938958"/>
            <a:chExt cx="198900" cy="593656"/>
          </a:xfrm>
        </p:grpSpPr>
        <p:cxnSp>
          <p:nvCxnSpPr>
            <p:cNvPr id="490" name="Google Shape;490;p2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491" name="Google Shape;491;p26"/>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26"/>
          <p:cNvSpPr txBox="1"/>
          <p:nvPr>
            <p:ph idx="4294967295" type="body"/>
          </p:nvPr>
        </p:nvSpPr>
        <p:spPr>
          <a:xfrm>
            <a:off x="5126900" y="3681525"/>
            <a:ext cx="2542800" cy="90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T</a:t>
            </a:r>
            <a:r>
              <a:rPr lang="en" sz="1600"/>
              <a:t>he process of creating a blueprint or representation of how data is organized, structured, and related</a:t>
            </a:r>
            <a:endParaRPr sz="1600"/>
          </a:p>
        </p:txBody>
      </p:sp>
      <p:sp>
        <p:nvSpPr>
          <p:cNvPr id="493" name="Google Shape;493;p26"/>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4" name="Google Shape;494;p26"/>
          <p:cNvSpPr txBox="1"/>
          <p:nvPr>
            <p:ph idx="4294967295" type="body"/>
          </p:nvPr>
        </p:nvSpPr>
        <p:spPr>
          <a:xfrm>
            <a:off x="7149637" y="2336550"/>
            <a:ext cx="1315500" cy="470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Final Thoughts</a:t>
            </a:r>
            <a:endParaRPr>
              <a:solidFill>
                <a:schemeClr val="lt1"/>
              </a:solidFill>
            </a:endParaRPr>
          </a:p>
        </p:txBody>
      </p:sp>
      <p:grpSp>
        <p:nvGrpSpPr>
          <p:cNvPr id="495" name="Google Shape;495;p26"/>
          <p:cNvGrpSpPr/>
          <p:nvPr/>
        </p:nvGrpSpPr>
        <p:grpSpPr>
          <a:xfrm>
            <a:off x="7669807" y="1610215"/>
            <a:ext cx="198900" cy="593656"/>
            <a:chOff x="3918084" y="1610215"/>
            <a:chExt cx="198900" cy="593656"/>
          </a:xfrm>
        </p:grpSpPr>
        <p:cxnSp>
          <p:nvCxnSpPr>
            <p:cNvPr id="496" name="Google Shape;496;p2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97" name="Google Shape;497;p26"/>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6"/>
          <p:cNvSpPr txBox="1"/>
          <p:nvPr>
            <p:ph idx="4294967295" type="body"/>
          </p:nvPr>
        </p:nvSpPr>
        <p:spPr>
          <a:xfrm>
            <a:off x="6685975" y="908100"/>
            <a:ext cx="2242800" cy="90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Final conclusion and summary of the project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44"/>
          <p:cNvGrpSpPr/>
          <p:nvPr/>
        </p:nvGrpSpPr>
        <p:grpSpPr>
          <a:xfrm>
            <a:off x="2254592" y="850594"/>
            <a:ext cx="4634825" cy="3117056"/>
            <a:chOff x="2360150" y="984650"/>
            <a:chExt cx="4044350" cy="2876575"/>
          </a:xfrm>
        </p:grpSpPr>
        <p:pic>
          <p:nvPicPr>
            <p:cNvPr id="640" name="Google Shape;640;p44" title="Screenshot 2025-04-24 214320.png"/>
            <p:cNvPicPr preferRelativeResize="0"/>
            <p:nvPr/>
          </p:nvPicPr>
          <p:blipFill>
            <a:blip r:embed="rId3">
              <a:alphaModFix/>
            </a:blip>
            <a:stretch>
              <a:fillRect/>
            </a:stretch>
          </p:blipFill>
          <p:spPr>
            <a:xfrm>
              <a:off x="2360150" y="984650"/>
              <a:ext cx="4044350" cy="2876575"/>
            </a:xfrm>
            <a:prstGeom prst="rect">
              <a:avLst/>
            </a:prstGeom>
            <a:noFill/>
            <a:ln cap="flat" cmpd="sng" w="9525">
              <a:solidFill>
                <a:schemeClr val="dk1"/>
              </a:solidFill>
              <a:prstDash val="solid"/>
              <a:round/>
              <a:headEnd len="sm" w="sm" type="none"/>
              <a:tailEnd len="sm" w="sm" type="none"/>
            </a:ln>
          </p:spPr>
        </p:pic>
        <p:sp>
          <p:nvSpPr>
            <p:cNvPr id="641" name="Google Shape;641;p44"/>
            <p:cNvSpPr txBox="1"/>
            <p:nvPr/>
          </p:nvSpPr>
          <p:spPr>
            <a:xfrm>
              <a:off x="3024825" y="1096925"/>
              <a:ext cx="1455000" cy="39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2"/>
                  </a:solidFill>
                  <a:highlight>
                    <a:srgbClr val="1C4587"/>
                  </a:highlight>
                  <a:latin typeface="Lato"/>
                  <a:ea typeface="Lato"/>
                  <a:cs typeface="Lato"/>
                  <a:sym typeface="Lato"/>
                </a:rPr>
                <a:t>True Negative</a:t>
              </a:r>
              <a:endParaRPr sz="8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800">
                  <a:solidFill>
                    <a:schemeClr val="lt2"/>
                  </a:solidFill>
                  <a:highlight>
                    <a:srgbClr val="1C4587"/>
                  </a:highlight>
                  <a:latin typeface="Lato"/>
                  <a:ea typeface="Lato"/>
                  <a:cs typeface="Lato"/>
                  <a:sym typeface="Lato"/>
                </a:rPr>
                <a:t>(correctly predicted no arrest)</a:t>
              </a:r>
              <a:endParaRPr sz="800">
                <a:solidFill>
                  <a:schemeClr val="lt2"/>
                </a:solidFill>
                <a:highlight>
                  <a:srgbClr val="1C4587"/>
                </a:highlight>
                <a:latin typeface="Lato"/>
                <a:ea typeface="Lato"/>
                <a:cs typeface="Lato"/>
                <a:sym typeface="Lato"/>
              </a:endParaRPr>
            </a:p>
          </p:txBody>
        </p:sp>
        <p:sp>
          <p:nvSpPr>
            <p:cNvPr id="642" name="Google Shape;642;p44"/>
            <p:cNvSpPr txBox="1"/>
            <p:nvPr/>
          </p:nvSpPr>
          <p:spPr>
            <a:xfrm>
              <a:off x="4351675" y="1096925"/>
              <a:ext cx="1393200" cy="39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highlight>
                    <a:schemeClr val="lt2"/>
                  </a:highlight>
                  <a:latin typeface="Lato"/>
                  <a:ea typeface="Lato"/>
                  <a:cs typeface="Lato"/>
                  <a:sym typeface="Lato"/>
                </a:rPr>
                <a:t>False Positive</a:t>
              </a:r>
              <a:endParaRPr sz="8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800">
                  <a:solidFill>
                    <a:schemeClr val="dk1"/>
                  </a:solidFill>
                  <a:highlight>
                    <a:schemeClr val="lt2"/>
                  </a:highlight>
                  <a:latin typeface="Lato"/>
                  <a:ea typeface="Lato"/>
                  <a:cs typeface="Lato"/>
                  <a:sym typeface="Lato"/>
                </a:rPr>
                <a:t>(incorrectly predicted arrest)</a:t>
              </a:r>
              <a:endParaRPr sz="800">
                <a:solidFill>
                  <a:schemeClr val="dk1"/>
                </a:solidFill>
                <a:highlight>
                  <a:schemeClr val="lt2"/>
                </a:highlight>
                <a:latin typeface="Lato"/>
                <a:ea typeface="Lato"/>
                <a:cs typeface="Lato"/>
                <a:sym typeface="Lato"/>
              </a:endParaRPr>
            </a:p>
          </p:txBody>
        </p:sp>
        <p:sp>
          <p:nvSpPr>
            <p:cNvPr id="643" name="Google Shape;643;p44"/>
            <p:cNvSpPr txBox="1"/>
            <p:nvPr/>
          </p:nvSpPr>
          <p:spPr>
            <a:xfrm>
              <a:off x="4290950" y="2294700"/>
              <a:ext cx="1393200" cy="39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2"/>
                  </a:solidFill>
                  <a:highlight>
                    <a:srgbClr val="1C4587"/>
                  </a:highlight>
                  <a:latin typeface="Lato"/>
                  <a:ea typeface="Lato"/>
                  <a:cs typeface="Lato"/>
                  <a:sym typeface="Lato"/>
                </a:rPr>
                <a:t>True Positive</a:t>
              </a:r>
              <a:endParaRPr sz="8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800">
                  <a:solidFill>
                    <a:schemeClr val="lt2"/>
                  </a:solidFill>
                  <a:highlight>
                    <a:srgbClr val="1C4587"/>
                  </a:highlight>
                  <a:latin typeface="Lato"/>
                  <a:ea typeface="Lato"/>
                  <a:cs typeface="Lato"/>
                  <a:sym typeface="Lato"/>
                </a:rPr>
                <a:t>(correctly predicted an arrest)</a:t>
              </a:r>
              <a:endParaRPr sz="800">
                <a:solidFill>
                  <a:schemeClr val="lt2"/>
                </a:solidFill>
                <a:highlight>
                  <a:srgbClr val="1C4587"/>
                </a:highlight>
                <a:latin typeface="Lato"/>
                <a:ea typeface="Lato"/>
                <a:cs typeface="Lato"/>
                <a:sym typeface="Lato"/>
              </a:endParaRPr>
            </a:p>
          </p:txBody>
        </p:sp>
        <p:sp>
          <p:nvSpPr>
            <p:cNvPr id="644" name="Google Shape;644;p44"/>
            <p:cNvSpPr txBox="1"/>
            <p:nvPr/>
          </p:nvSpPr>
          <p:spPr>
            <a:xfrm>
              <a:off x="2948624" y="2356188"/>
              <a:ext cx="1570500" cy="39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highlight>
                    <a:schemeClr val="lt2"/>
                  </a:highlight>
                  <a:latin typeface="Lato"/>
                  <a:ea typeface="Lato"/>
                  <a:cs typeface="Lato"/>
                  <a:sym typeface="Lato"/>
                </a:rPr>
                <a:t>False Negative</a:t>
              </a:r>
              <a:endParaRPr sz="8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800">
                  <a:solidFill>
                    <a:schemeClr val="dk1"/>
                  </a:solidFill>
                  <a:highlight>
                    <a:schemeClr val="lt2"/>
                  </a:highlight>
                  <a:latin typeface="Lato"/>
                  <a:ea typeface="Lato"/>
                  <a:cs typeface="Lato"/>
                  <a:sym typeface="Lato"/>
                </a:rPr>
                <a:t>(missed an arrest)</a:t>
              </a:r>
              <a:endParaRPr sz="800">
                <a:solidFill>
                  <a:schemeClr val="dk1"/>
                </a:solidFill>
                <a:highlight>
                  <a:schemeClr val="lt2"/>
                </a:highlight>
                <a:latin typeface="Lato"/>
                <a:ea typeface="Lato"/>
                <a:cs typeface="Lato"/>
                <a:sym typeface="Lato"/>
              </a:endParaRPr>
            </a:p>
          </p:txBody>
        </p:sp>
      </p:grpSp>
      <p:pic>
        <p:nvPicPr>
          <p:cNvPr id="645" name="Google Shape;645;p44" title="Screenshot 2025-04-24 214532.png"/>
          <p:cNvPicPr preferRelativeResize="0"/>
          <p:nvPr/>
        </p:nvPicPr>
        <p:blipFill rotWithShape="1">
          <a:blip r:embed="rId4">
            <a:alphaModFix/>
          </a:blip>
          <a:srcRect b="0" l="0" r="0" t="12026"/>
          <a:stretch/>
        </p:blipFill>
        <p:spPr>
          <a:xfrm>
            <a:off x="2347913" y="4620425"/>
            <a:ext cx="4448175" cy="310050"/>
          </a:xfrm>
          <a:prstGeom prst="rect">
            <a:avLst/>
          </a:prstGeom>
          <a:noFill/>
          <a:ln cap="flat" cmpd="sng" w="9525">
            <a:solidFill>
              <a:schemeClr val="dk1"/>
            </a:solidFill>
            <a:prstDash val="solid"/>
            <a:round/>
            <a:headEnd len="sm" w="sm" type="none"/>
            <a:tailEnd len="sm" w="sm" type="none"/>
          </a:ln>
        </p:spPr>
      </p:pic>
      <p:sp>
        <p:nvSpPr>
          <p:cNvPr id="646" name="Google Shape;646;p44"/>
          <p:cNvSpPr txBox="1"/>
          <p:nvPr/>
        </p:nvSpPr>
        <p:spPr>
          <a:xfrm>
            <a:off x="412900" y="364300"/>
            <a:ext cx="691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Dela Gothic One"/>
                <a:ea typeface="Dela Gothic One"/>
                <a:cs typeface="Dela Gothic One"/>
                <a:sym typeface="Dela Gothic One"/>
              </a:rPr>
              <a:t>GridSearch XG boosting - after tuning</a:t>
            </a:r>
            <a:endParaRPr b="1" sz="2200">
              <a:solidFill>
                <a:schemeClr val="dk1"/>
              </a:solidFill>
              <a:latin typeface="Dela Gothic One"/>
              <a:ea typeface="Dela Gothic One"/>
              <a:cs typeface="Dela Gothic One"/>
              <a:sym typeface="Dela Gothic One"/>
            </a:endParaRPr>
          </a:p>
        </p:txBody>
      </p:sp>
      <p:pic>
        <p:nvPicPr>
          <p:cNvPr id="647" name="Google Shape;647;p44" title="Screenshot 2025-04-24 214822.png"/>
          <p:cNvPicPr preferRelativeResize="0"/>
          <p:nvPr/>
        </p:nvPicPr>
        <p:blipFill>
          <a:blip r:embed="rId5">
            <a:alphaModFix/>
          </a:blip>
          <a:stretch>
            <a:fillRect/>
          </a:stretch>
        </p:blipFill>
        <p:spPr>
          <a:xfrm>
            <a:off x="928688" y="4079737"/>
            <a:ext cx="7286625" cy="352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txBox="1"/>
          <p:nvPr>
            <p:ph idx="1" type="body"/>
          </p:nvPr>
        </p:nvSpPr>
        <p:spPr>
          <a:xfrm>
            <a:off x="713250" y="731000"/>
            <a:ext cx="7890600" cy="426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750"/>
              <a:t>Why Random Forest?</a:t>
            </a:r>
            <a:endParaRPr b="1" sz="1750"/>
          </a:p>
          <a:p>
            <a:pPr indent="-339725" lvl="0" marL="457200" rtl="0" algn="l">
              <a:spcBef>
                <a:spcPts val="0"/>
              </a:spcBef>
              <a:spcAft>
                <a:spcPts val="0"/>
              </a:spcAft>
              <a:buClr>
                <a:schemeClr val="dk1"/>
              </a:buClr>
              <a:buSzPts val="1750"/>
              <a:buChar char="-"/>
            </a:pPr>
            <a:r>
              <a:rPr lang="en" sz="1750"/>
              <a:t>A more advanced ensemble model compared to logistic regression, handles large datasets, and class imbalance better.</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rPr b="1" lang="en" sz="1750"/>
              <a:t>Training Strategy:</a:t>
            </a:r>
            <a:endParaRPr b="1" sz="1750"/>
          </a:p>
          <a:p>
            <a:pPr indent="-339725" lvl="0" marL="457200" rtl="0" algn="l">
              <a:spcBef>
                <a:spcPts val="0"/>
              </a:spcBef>
              <a:spcAft>
                <a:spcPts val="0"/>
              </a:spcAft>
              <a:buClr>
                <a:schemeClr val="dk1"/>
              </a:buClr>
              <a:buSzPts val="1750"/>
              <a:buChar char="-"/>
            </a:pPr>
            <a:r>
              <a:rPr lang="en" sz="1750"/>
              <a:t>Tested on two sample sizes: 5,000 and 10,000 records for quicker evaluation</a:t>
            </a:r>
            <a:endParaRPr sz="1750"/>
          </a:p>
          <a:p>
            <a:pPr indent="-339725" lvl="0" marL="457200" rtl="0" algn="l">
              <a:spcBef>
                <a:spcPts val="0"/>
              </a:spcBef>
              <a:spcAft>
                <a:spcPts val="0"/>
              </a:spcAft>
              <a:buClr>
                <a:schemeClr val="dk1"/>
              </a:buClr>
              <a:buSzPts val="1750"/>
              <a:buChar char="-"/>
            </a:pPr>
            <a:r>
              <a:rPr lang="en" sz="1750"/>
              <a:t>Final model trained on reduced dataset (around 80,000 rows)</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rPr b="1" lang="en" sz="1750"/>
              <a:t>Confusion Matrix:</a:t>
            </a:r>
            <a:endParaRPr b="1" sz="1750"/>
          </a:p>
          <a:p>
            <a:pPr indent="-339725" lvl="0" marL="457200" rtl="0" algn="l">
              <a:spcBef>
                <a:spcPts val="0"/>
              </a:spcBef>
              <a:spcAft>
                <a:spcPts val="0"/>
              </a:spcAft>
              <a:buClr>
                <a:schemeClr val="dk1"/>
              </a:buClr>
              <a:buSzPts val="1750"/>
              <a:buChar char="-"/>
            </a:pPr>
            <a:r>
              <a:rPr lang="en" sz="1750"/>
              <a:t>Visualized predictions vs. actual arrest outcomes</a:t>
            </a:r>
            <a:endParaRPr sz="1750"/>
          </a:p>
          <a:p>
            <a:pPr indent="-339725" lvl="0" marL="457200" rtl="0" algn="l">
              <a:spcBef>
                <a:spcPts val="0"/>
              </a:spcBef>
              <a:spcAft>
                <a:spcPts val="0"/>
              </a:spcAft>
              <a:buClr>
                <a:schemeClr val="dk1"/>
              </a:buClr>
              <a:buSzPts val="1750"/>
              <a:buChar char="-"/>
            </a:pPr>
            <a:r>
              <a:rPr lang="en" sz="1750"/>
              <a:t>Helps identify false arrests and missed arrests in prediction</a:t>
            </a:r>
            <a:endParaRPr sz="1750"/>
          </a:p>
          <a:p>
            <a:pPr indent="0" lvl="0" marL="457200" rtl="0" algn="l">
              <a:spcBef>
                <a:spcPts val="0"/>
              </a:spcBef>
              <a:spcAft>
                <a:spcPts val="0"/>
              </a:spcAft>
              <a:buNone/>
            </a:pPr>
            <a:r>
              <a:t/>
            </a:r>
            <a:endParaRPr sz="1750"/>
          </a:p>
          <a:p>
            <a:pPr indent="0" lvl="0" marL="0" rtl="0" algn="l">
              <a:spcBef>
                <a:spcPts val="0"/>
              </a:spcBef>
              <a:spcAft>
                <a:spcPts val="0"/>
              </a:spcAft>
              <a:buNone/>
            </a:pPr>
            <a:r>
              <a:rPr b="1" lang="en" sz="1750"/>
              <a:t>Hyperparameter Grid Search: </a:t>
            </a:r>
            <a:endParaRPr sz="1750"/>
          </a:p>
          <a:p>
            <a:pPr indent="-339725" lvl="0" marL="457200" rtl="0" algn="l">
              <a:spcBef>
                <a:spcPts val="0"/>
              </a:spcBef>
              <a:spcAft>
                <a:spcPts val="0"/>
              </a:spcAft>
              <a:buClr>
                <a:schemeClr val="dk1"/>
              </a:buClr>
              <a:buSzPts val="1750"/>
              <a:buChar char="-"/>
            </a:pPr>
            <a:r>
              <a:rPr lang="en" sz="1750"/>
              <a:t>Searches over a grid of RF hyperparameters using 3-fold cross-validation to find the combination that gives the best F1 score on the training data set.</a:t>
            </a:r>
            <a:endParaRPr sz="1750"/>
          </a:p>
          <a:p>
            <a:pPr indent="0" lvl="0" marL="0" rtl="0" algn="l">
              <a:spcBef>
                <a:spcPts val="0"/>
              </a:spcBef>
              <a:spcAft>
                <a:spcPts val="0"/>
              </a:spcAft>
              <a:buNone/>
            </a:pPr>
            <a:r>
              <a:t/>
            </a:r>
            <a:endParaRPr b="1" sz="1750"/>
          </a:p>
          <a:p>
            <a:pPr indent="0" lvl="0" marL="0" rtl="0" algn="l">
              <a:spcBef>
                <a:spcPts val="0"/>
              </a:spcBef>
              <a:spcAft>
                <a:spcPts val="0"/>
              </a:spcAft>
              <a:buNone/>
            </a:pPr>
            <a:r>
              <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t/>
            </a:r>
            <a:endParaRPr sz="1750"/>
          </a:p>
        </p:txBody>
      </p:sp>
      <p:sp>
        <p:nvSpPr>
          <p:cNvPr id="653" name="Google Shape;653;p45"/>
          <p:cNvSpPr txBox="1"/>
          <p:nvPr>
            <p:ph type="title"/>
          </p:nvPr>
        </p:nvSpPr>
        <p:spPr>
          <a:xfrm>
            <a:off x="713250" y="2112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Random Forest Model Summary</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46" title="Screenshot 2025-04-24 at 11.27.27 PM.png"/>
          <p:cNvPicPr preferRelativeResize="0"/>
          <p:nvPr/>
        </p:nvPicPr>
        <p:blipFill>
          <a:blip r:embed="rId3">
            <a:alphaModFix/>
          </a:blip>
          <a:stretch>
            <a:fillRect/>
          </a:stretch>
        </p:blipFill>
        <p:spPr>
          <a:xfrm>
            <a:off x="227774" y="201600"/>
            <a:ext cx="5177439" cy="4281925"/>
          </a:xfrm>
          <a:prstGeom prst="rect">
            <a:avLst/>
          </a:prstGeom>
          <a:noFill/>
          <a:ln cap="flat" cmpd="sng" w="9525">
            <a:solidFill>
              <a:schemeClr val="dk1"/>
            </a:solidFill>
            <a:prstDash val="solid"/>
            <a:round/>
            <a:headEnd len="sm" w="sm" type="none"/>
            <a:tailEnd len="sm" w="sm" type="none"/>
          </a:ln>
        </p:spPr>
      </p:pic>
      <p:sp>
        <p:nvSpPr>
          <p:cNvPr id="659" name="Google Shape;659;p46"/>
          <p:cNvSpPr txBox="1"/>
          <p:nvPr/>
        </p:nvSpPr>
        <p:spPr>
          <a:xfrm>
            <a:off x="601325" y="504425"/>
            <a:ext cx="1331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True Negative</a:t>
            </a:r>
            <a:endParaRPr sz="7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(correctly predicted no arrest)</a:t>
            </a:r>
            <a:endParaRPr sz="700">
              <a:solidFill>
                <a:schemeClr val="lt2"/>
              </a:solidFill>
              <a:highlight>
                <a:srgbClr val="1C4587"/>
              </a:highlight>
              <a:latin typeface="Lato"/>
              <a:ea typeface="Lato"/>
              <a:cs typeface="Lato"/>
              <a:sym typeface="Lato"/>
            </a:endParaRPr>
          </a:p>
        </p:txBody>
      </p:sp>
      <p:sp>
        <p:nvSpPr>
          <p:cNvPr id="660" name="Google Shape;660;p46"/>
          <p:cNvSpPr txBox="1"/>
          <p:nvPr/>
        </p:nvSpPr>
        <p:spPr>
          <a:xfrm>
            <a:off x="1902225" y="504425"/>
            <a:ext cx="122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False Positive</a:t>
            </a:r>
            <a:endParaRPr sz="7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(incorrectly predicted arrest)</a:t>
            </a:r>
            <a:endParaRPr sz="700">
              <a:solidFill>
                <a:schemeClr val="dk1"/>
              </a:solidFill>
              <a:highlight>
                <a:schemeClr val="lt2"/>
              </a:highlight>
              <a:latin typeface="Lato"/>
              <a:ea typeface="Lato"/>
              <a:cs typeface="Lato"/>
              <a:sym typeface="Lato"/>
            </a:endParaRPr>
          </a:p>
        </p:txBody>
      </p:sp>
      <p:sp>
        <p:nvSpPr>
          <p:cNvPr id="661" name="Google Shape;661;p46"/>
          <p:cNvSpPr txBox="1"/>
          <p:nvPr/>
        </p:nvSpPr>
        <p:spPr>
          <a:xfrm>
            <a:off x="1902225" y="2317800"/>
            <a:ext cx="122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True Positive</a:t>
            </a:r>
            <a:endParaRPr sz="7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(correctly predicted an arrest)</a:t>
            </a:r>
            <a:endParaRPr sz="700">
              <a:solidFill>
                <a:schemeClr val="lt2"/>
              </a:solidFill>
              <a:highlight>
                <a:srgbClr val="1C4587"/>
              </a:highlight>
              <a:latin typeface="Lato"/>
              <a:ea typeface="Lato"/>
              <a:cs typeface="Lato"/>
              <a:sym typeface="Lato"/>
            </a:endParaRPr>
          </a:p>
        </p:txBody>
      </p:sp>
      <p:sp>
        <p:nvSpPr>
          <p:cNvPr id="662" name="Google Shape;662;p46"/>
          <p:cNvSpPr txBox="1"/>
          <p:nvPr/>
        </p:nvSpPr>
        <p:spPr>
          <a:xfrm>
            <a:off x="631775" y="2371650"/>
            <a:ext cx="127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False Negative</a:t>
            </a:r>
            <a:endParaRPr sz="7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(missed an arrest)</a:t>
            </a:r>
            <a:endParaRPr sz="700">
              <a:solidFill>
                <a:schemeClr val="dk1"/>
              </a:solidFill>
              <a:highlight>
                <a:schemeClr val="lt2"/>
              </a:highlight>
              <a:latin typeface="Lato"/>
              <a:ea typeface="Lato"/>
              <a:cs typeface="Lato"/>
              <a:sym typeface="Lato"/>
            </a:endParaRPr>
          </a:p>
        </p:txBody>
      </p:sp>
      <p:pic>
        <p:nvPicPr>
          <p:cNvPr id="663" name="Google Shape;663;p46" title="Screenshot 2025-04-24 at 11.25.12 PM.png"/>
          <p:cNvPicPr preferRelativeResize="0"/>
          <p:nvPr/>
        </p:nvPicPr>
        <p:blipFill rotWithShape="1">
          <a:blip r:embed="rId4">
            <a:alphaModFix/>
          </a:blip>
          <a:srcRect b="0" l="0" r="0" t="12464"/>
          <a:stretch/>
        </p:blipFill>
        <p:spPr>
          <a:xfrm>
            <a:off x="1844950" y="4541700"/>
            <a:ext cx="1943100" cy="400200"/>
          </a:xfrm>
          <a:prstGeom prst="rect">
            <a:avLst/>
          </a:prstGeom>
          <a:noFill/>
          <a:ln cap="flat" cmpd="sng" w="9525">
            <a:solidFill>
              <a:schemeClr val="dk1"/>
            </a:solidFill>
            <a:prstDash val="solid"/>
            <a:round/>
            <a:headEnd len="sm" w="sm" type="none"/>
            <a:tailEnd len="sm" w="sm" type="none"/>
          </a:ln>
        </p:spPr>
      </p:pic>
      <p:pic>
        <p:nvPicPr>
          <p:cNvPr id="664" name="Google Shape;664;p46" title="Screenshot 2025-04-24 at 11.25.56 PM.png"/>
          <p:cNvPicPr preferRelativeResize="0"/>
          <p:nvPr/>
        </p:nvPicPr>
        <p:blipFill>
          <a:blip r:embed="rId5">
            <a:alphaModFix/>
          </a:blip>
          <a:stretch>
            <a:fillRect/>
          </a:stretch>
        </p:blipFill>
        <p:spPr>
          <a:xfrm>
            <a:off x="5917525" y="1906024"/>
            <a:ext cx="2602400" cy="1331463"/>
          </a:xfrm>
          <a:prstGeom prst="rect">
            <a:avLst/>
          </a:prstGeom>
          <a:noFill/>
          <a:ln cap="flat" cmpd="sng" w="9525">
            <a:solidFill>
              <a:schemeClr val="dk1"/>
            </a:solidFill>
            <a:prstDash val="solid"/>
            <a:round/>
            <a:headEnd len="sm" w="sm" type="none"/>
            <a:tailEnd len="sm" w="sm" type="none"/>
          </a:ln>
        </p:spPr>
      </p:pic>
      <p:pic>
        <p:nvPicPr>
          <p:cNvPr id="665" name="Google Shape;665;p46" title="Screenshot 2025-04-24 at 11.26.14 PM.png"/>
          <p:cNvPicPr preferRelativeResize="0"/>
          <p:nvPr/>
        </p:nvPicPr>
        <p:blipFill>
          <a:blip r:embed="rId6">
            <a:alphaModFix/>
          </a:blip>
          <a:stretch>
            <a:fillRect/>
          </a:stretch>
        </p:blipFill>
        <p:spPr>
          <a:xfrm>
            <a:off x="5869638" y="3457100"/>
            <a:ext cx="2698179" cy="1484800"/>
          </a:xfrm>
          <a:prstGeom prst="rect">
            <a:avLst/>
          </a:prstGeom>
          <a:noFill/>
          <a:ln cap="flat" cmpd="sng" w="9525">
            <a:solidFill>
              <a:schemeClr val="dk1"/>
            </a:solidFill>
            <a:prstDash val="solid"/>
            <a:round/>
            <a:headEnd len="sm" w="sm" type="none"/>
            <a:tailEnd len="sm" w="sm" type="none"/>
          </a:ln>
        </p:spPr>
      </p:pic>
      <p:pic>
        <p:nvPicPr>
          <p:cNvPr id="666" name="Google Shape;666;p46" title="Screenshot 2025-04-24 at 11.26.42 PM.png"/>
          <p:cNvPicPr preferRelativeResize="0"/>
          <p:nvPr/>
        </p:nvPicPr>
        <p:blipFill>
          <a:blip r:embed="rId7">
            <a:alphaModFix/>
          </a:blip>
          <a:stretch>
            <a:fillRect/>
          </a:stretch>
        </p:blipFill>
        <p:spPr>
          <a:xfrm>
            <a:off x="5917546" y="201600"/>
            <a:ext cx="2602391" cy="1484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7"/>
          <p:cNvSpPr txBox="1"/>
          <p:nvPr>
            <p:ph type="title"/>
          </p:nvPr>
        </p:nvSpPr>
        <p:spPr>
          <a:xfrm>
            <a:off x="713250" y="29985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Grid Search Random Forest - after tuning</a:t>
            </a:r>
            <a:endParaRPr/>
          </a:p>
        </p:txBody>
      </p:sp>
      <p:pic>
        <p:nvPicPr>
          <p:cNvPr id="672" name="Google Shape;672;p47" title="Screenshot 2025-04-25 052040.png"/>
          <p:cNvPicPr preferRelativeResize="0"/>
          <p:nvPr/>
        </p:nvPicPr>
        <p:blipFill>
          <a:blip r:embed="rId3">
            <a:alphaModFix/>
          </a:blip>
          <a:stretch>
            <a:fillRect/>
          </a:stretch>
        </p:blipFill>
        <p:spPr>
          <a:xfrm>
            <a:off x="2809775" y="641850"/>
            <a:ext cx="3524451" cy="2980126"/>
          </a:xfrm>
          <a:prstGeom prst="rect">
            <a:avLst/>
          </a:prstGeom>
          <a:noFill/>
          <a:ln cap="flat" cmpd="sng" w="9525">
            <a:solidFill>
              <a:schemeClr val="dk1"/>
            </a:solidFill>
            <a:prstDash val="solid"/>
            <a:round/>
            <a:headEnd len="sm" w="sm" type="none"/>
            <a:tailEnd len="sm" w="sm" type="none"/>
          </a:ln>
        </p:spPr>
      </p:pic>
      <p:pic>
        <p:nvPicPr>
          <p:cNvPr id="673" name="Google Shape;673;p47" title="Screenshot 2025-04-25 052133.png"/>
          <p:cNvPicPr preferRelativeResize="0"/>
          <p:nvPr/>
        </p:nvPicPr>
        <p:blipFill>
          <a:blip r:embed="rId4">
            <a:alphaModFix/>
          </a:blip>
          <a:stretch>
            <a:fillRect/>
          </a:stretch>
        </p:blipFill>
        <p:spPr>
          <a:xfrm>
            <a:off x="1841900" y="3691750"/>
            <a:ext cx="5460175" cy="1232550"/>
          </a:xfrm>
          <a:prstGeom prst="rect">
            <a:avLst/>
          </a:prstGeom>
          <a:noFill/>
          <a:ln cap="flat" cmpd="sng" w="9525">
            <a:solidFill>
              <a:schemeClr val="dk1"/>
            </a:solidFill>
            <a:prstDash val="solid"/>
            <a:round/>
            <a:headEnd len="sm" w="sm" type="none"/>
            <a:tailEnd len="sm" w="sm" type="none"/>
          </a:ln>
        </p:spPr>
      </p:pic>
      <p:sp>
        <p:nvSpPr>
          <p:cNvPr id="674" name="Google Shape;674;p47"/>
          <p:cNvSpPr txBox="1"/>
          <p:nvPr/>
        </p:nvSpPr>
        <p:spPr>
          <a:xfrm>
            <a:off x="3023975" y="834875"/>
            <a:ext cx="1096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True Negative</a:t>
            </a:r>
            <a:endParaRPr sz="7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(correctly predicted no arrest)</a:t>
            </a:r>
            <a:endParaRPr sz="700">
              <a:solidFill>
                <a:schemeClr val="lt2"/>
              </a:solidFill>
              <a:highlight>
                <a:srgbClr val="1C4587"/>
              </a:highlight>
              <a:latin typeface="Lato"/>
              <a:ea typeface="Lato"/>
              <a:cs typeface="Lato"/>
              <a:sym typeface="Lato"/>
            </a:endParaRPr>
          </a:p>
        </p:txBody>
      </p:sp>
      <p:sp>
        <p:nvSpPr>
          <p:cNvPr id="675" name="Google Shape;675;p47"/>
          <p:cNvSpPr txBox="1"/>
          <p:nvPr/>
        </p:nvSpPr>
        <p:spPr>
          <a:xfrm>
            <a:off x="3943009" y="834875"/>
            <a:ext cx="1010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False Positive</a:t>
            </a:r>
            <a:endParaRPr sz="7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(incorrectly predicted arrest)</a:t>
            </a:r>
            <a:endParaRPr sz="700">
              <a:solidFill>
                <a:schemeClr val="dk1"/>
              </a:solidFill>
              <a:highlight>
                <a:schemeClr val="lt2"/>
              </a:highlight>
              <a:latin typeface="Lato"/>
              <a:ea typeface="Lato"/>
              <a:cs typeface="Lato"/>
              <a:sym typeface="Lato"/>
            </a:endParaRPr>
          </a:p>
        </p:txBody>
      </p:sp>
      <p:sp>
        <p:nvSpPr>
          <p:cNvPr id="676" name="Google Shape;676;p47"/>
          <p:cNvSpPr txBox="1"/>
          <p:nvPr/>
        </p:nvSpPr>
        <p:spPr>
          <a:xfrm>
            <a:off x="4019209" y="2027065"/>
            <a:ext cx="1010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True Positive</a:t>
            </a:r>
            <a:endParaRPr sz="7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700">
                <a:solidFill>
                  <a:schemeClr val="lt2"/>
                </a:solidFill>
                <a:highlight>
                  <a:srgbClr val="1C4587"/>
                </a:highlight>
                <a:latin typeface="Lato"/>
                <a:ea typeface="Lato"/>
                <a:cs typeface="Lato"/>
                <a:sym typeface="Lato"/>
              </a:rPr>
              <a:t>(correctly predicted an arrest)</a:t>
            </a:r>
            <a:endParaRPr sz="700">
              <a:solidFill>
                <a:schemeClr val="lt2"/>
              </a:solidFill>
              <a:highlight>
                <a:srgbClr val="1C4587"/>
              </a:highlight>
              <a:latin typeface="Lato"/>
              <a:ea typeface="Lato"/>
              <a:cs typeface="Lato"/>
              <a:sym typeface="Lato"/>
            </a:endParaRPr>
          </a:p>
        </p:txBody>
      </p:sp>
      <p:sp>
        <p:nvSpPr>
          <p:cNvPr id="677" name="Google Shape;677;p47"/>
          <p:cNvSpPr txBox="1"/>
          <p:nvPr/>
        </p:nvSpPr>
        <p:spPr>
          <a:xfrm>
            <a:off x="3049054" y="2071520"/>
            <a:ext cx="104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False Negative</a:t>
            </a:r>
            <a:endParaRPr sz="7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700">
                <a:solidFill>
                  <a:schemeClr val="dk1"/>
                </a:solidFill>
                <a:highlight>
                  <a:schemeClr val="lt2"/>
                </a:highlight>
                <a:latin typeface="Lato"/>
                <a:ea typeface="Lato"/>
                <a:cs typeface="Lato"/>
                <a:sym typeface="Lato"/>
              </a:rPr>
              <a:t>(missed an arrest)</a:t>
            </a:r>
            <a:endParaRPr sz="700">
              <a:solidFill>
                <a:schemeClr val="dk1"/>
              </a:solidFill>
              <a:highlight>
                <a:schemeClr val="lt2"/>
              </a:highlight>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8"/>
          <p:cNvSpPr txBox="1"/>
          <p:nvPr>
            <p:ph idx="1" type="body"/>
          </p:nvPr>
        </p:nvSpPr>
        <p:spPr>
          <a:xfrm>
            <a:off x="720000" y="1165100"/>
            <a:ext cx="7704000" cy="3443400"/>
          </a:xfrm>
          <a:prstGeom prst="rect">
            <a:avLst/>
          </a:prstGeom>
          <a:ln>
            <a:noFill/>
          </a:ln>
        </p:spPr>
        <p:txBody>
          <a:bodyPr anchorCtr="0" anchor="t" bIns="0" lIns="0" spcFirstLastPara="1" rIns="0" wrap="square" tIns="0">
            <a:noAutofit/>
          </a:bodyPr>
          <a:lstStyle/>
          <a:p>
            <a:pPr indent="0" lvl="0" marL="0" rtl="0" algn="l">
              <a:spcBef>
                <a:spcPts val="0"/>
              </a:spcBef>
              <a:spcAft>
                <a:spcPts val="0"/>
              </a:spcAft>
              <a:buNone/>
            </a:pPr>
            <a:r>
              <a:rPr b="1" lang="en" sz="1650"/>
              <a:t>Why Logistic Regression?</a:t>
            </a:r>
            <a:endParaRPr b="1" sz="1650"/>
          </a:p>
          <a:p>
            <a:pPr indent="-330200" lvl="0" marL="457200" rtl="0" algn="l">
              <a:spcBef>
                <a:spcPts val="0"/>
              </a:spcBef>
              <a:spcAft>
                <a:spcPts val="0"/>
              </a:spcAft>
              <a:buClr>
                <a:schemeClr val="dk1"/>
              </a:buClr>
              <a:buSzPts val="1600"/>
              <a:buChar char="-"/>
            </a:pPr>
            <a:r>
              <a:rPr lang="en" sz="1650"/>
              <a:t>Simple, interpretable for binary classification. Useful for understanding feature impact.</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Training Strategy:</a:t>
            </a:r>
            <a:endParaRPr b="1" sz="1650"/>
          </a:p>
          <a:p>
            <a:pPr indent="-330200" lvl="0" marL="457200" rtl="0" algn="l">
              <a:spcBef>
                <a:spcPts val="0"/>
              </a:spcBef>
              <a:spcAft>
                <a:spcPts val="0"/>
              </a:spcAft>
              <a:buClr>
                <a:schemeClr val="dk1"/>
              </a:buClr>
              <a:buSzPts val="1600"/>
              <a:buChar char="-"/>
            </a:pPr>
            <a:r>
              <a:rPr lang="en" sz="1650"/>
              <a:t>Tested on the whole reduced dataset, 5,000 and 10,000 randomly sampled rows for efficiency. </a:t>
            </a:r>
            <a:endParaRPr sz="1650"/>
          </a:p>
          <a:p>
            <a:pPr indent="-330200" lvl="0" marL="457200" rtl="0" algn="l">
              <a:spcBef>
                <a:spcPts val="0"/>
              </a:spcBef>
              <a:spcAft>
                <a:spcPts val="0"/>
              </a:spcAft>
              <a:buClr>
                <a:schemeClr val="dk1"/>
              </a:buClr>
              <a:buSzPts val="1600"/>
              <a:buChar char="-"/>
            </a:pPr>
            <a:r>
              <a:rPr lang="en" sz="1650"/>
              <a:t>Used LogisticRegression from scikit-learn to predict likelihood of arrest.</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 sz="1650"/>
              <a:t>Model Evaluation:</a:t>
            </a:r>
            <a:endParaRPr b="1" sz="1650"/>
          </a:p>
          <a:p>
            <a:pPr indent="-330200" lvl="0" marL="457200" rtl="0" algn="l">
              <a:spcBef>
                <a:spcPts val="0"/>
              </a:spcBef>
              <a:spcAft>
                <a:spcPts val="0"/>
              </a:spcAft>
              <a:buClr>
                <a:schemeClr val="dk1"/>
              </a:buClr>
              <a:buSzPts val="1600"/>
              <a:buChar char="-"/>
            </a:pPr>
            <a:r>
              <a:rPr lang="en" sz="1650"/>
              <a:t>Confusion matrix, F1 score, and classification report used to assess performance.</a:t>
            </a:r>
            <a:endParaRPr sz="1650"/>
          </a:p>
          <a:p>
            <a:pPr indent="-330200" lvl="0" marL="457200" rtl="0" algn="l">
              <a:spcBef>
                <a:spcPts val="0"/>
              </a:spcBef>
              <a:spcAft>
                <a:spcPts val="0"/>
              </a:spcAft>
              <a:buClr>
                <a:schemeClr val="dk1"/>
              </a:buClr>
              <a:buSzPts val="1600"/>
              <a:buChar char="-"/>
            </a:pPr>
            <a:r>
              <a:rPr lang="en" sz="1650"/>
              <a:t>Showed reasonable F1 score, but limited in handling complex patterns and imbalance.</a:t>
            </a:r>
            <a:endParaRPr sz="1650"/>
          </a:p>
        </p:txBody>
      </p:sp>
      <p:sp>
        <p:nvSpPr>
          <p:cNvPr id="683" name="Google Shape;683;p48"/>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Logistic Regression Model Summary</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49" title="Screenshot 2025-04-24 at 8.42.58 PM.png"/>
          <p:cNvPicPr preferRelativeResize="0"/>
          <p:nvPr/>
        </p:nvPicPr>
        <p:blipFill>
          <a:blip r:embed="rId3">
            <a:alphaModFix/>
          </a:blip>
          <a:stretch>
            <a:fillRect/>
          </a:stretch>
        </p:blipFill>
        <p:spPr>
          <a:xfrm>
            <a:off x="3111950" y="942850"/>
            <a:ext cx="2920124" cy="2210747"/>
          </a:xfrm>
          <a:prstGeom prst="rect">
            <a:avLst/>
          </a:prstGeom>
          <a:noFill/>
          <a:ln cap="flat" cmpd="sng" w="9525">
            <a:solidFill>
              <a:schemeClr val="dk1"/>
            </a:solidFill>
            <a:prstDash val="solid"/>
            <a:round/>
            <a:headEnd len="sm" w="sm" type="none"/>
            <a:tailEnd len="sm" w="sm" type="none"/>
          </a:ln>
        </p:spPr>
      </p:pic>
      <p:pic>
        <p:nvPicPr>
          <p:cNvPr id="689" name="Google Shape;689;p49" title="Screenshot 2025-04-24 at 8.30.13 PM.png"/>
          <p:cNvPicPr preferRelativeResize="0"/>
          <p:nvPr/>
        </p:nvPicPr>
        <p:blipFill>
          <a:blip r:embed="rId4">
            <a:alphaModFix/>
          </a:blip>
          <a:stretch>
            <a:fillRect/>
          </a:stretch>
        </p:blipFill>
        <p:spPr>
          <a:xfrm>
            <a:off x="6133738" y="232712"/>
            <a:ext cx="2920125" cy="2253514"/>
          </a:xfrm>
          <a:prstGeom prst="rect">
            <a:avLst/>
          </a:prstGeom>
          <a:noFill/>
          <a:ln cap="flat" cmpd="sng" w="9525">
            <a:solidFill>
              <a:schemeClr val="dk1"/>
            </a:solidFill>
            <a:prstDash val="solid"/>
            <a:round/>
            <a:headEnd len="sm" w="sm" type="none"/>
            <a:tailEnd len="sm" w="sm" type="none"/>
          </a:ln>
        </p:spPr>
      </p:pic>
      <p:pic>
        <p:nvPicPr>
          <p:cNvPr id="690" name="Google Shape;690;p49" title="Screenshot 2025-04-24 at 8.30.29 PM.png"/>
          <p:cNvPicPr preferRelativeResize="0"/>
          <p:nvPr/>
        </p:nvPicPr>
        <p:blipFill>
          <a:blip r:embed="rId5">
            <a:alphaModFix/>
          </a:blip>
          <a:stretch>
            <a:fillRect/>
          </a:stretch>
        </p:blipFill>
        <p:spPr>
          <a:xfrm>
            <a:off x="113601" y="232699"/>
            <a:ext cx="2896671" cy="2253525"/>
          </a:xfrm>
          <a:prstGeom prst="rect">
            <a:avLst/>
          </a:prstGeom>
          <a:noFill/>
          <a:ln cap="flat" cmpd="sng" w="9525">
            <a:solidFill>
              <a:schemeClr val="dk1"/>
            </a:solidFill>
            <a:prstDash val="solid"/>
            <a:round/>
            <a:headEnd len="sm" w="sm" type="none"/>
            <a:tailEnd len="sm" w="sm" type="none"/>
          </a:ln>
        </p:spPr>
      </p:pic>
      <p:pic>
        <p:nvPicPr>
          <p:cNvPr id="691" name="Google Shape;691;p49" title="Screenshot 2025-04-24 at 8.41.59 PM.png"/>
          <p:cNvPicPr preferRelativeResize="0"/>
          <p:nvPr/>
        </p:nvPicPr>
        <p:blipFill>
          <a:blip r:embed="rId6">
            <a:alphaModFix/>
          </a:blip>
          <a:stretch>
            <a:fillRect/>
          </a:stretch>
        </p:blipFill>
        <p:spPr>
          <a:xfrm>
            <a:off x="1090825" y="3373311"/>
            <a:ext cx="6962351" cy="1488889"/>
          </a:xfrm>
          <a:prstGeom prst="rect">
            <a:avLst/>
          </a:prstGeom>
          <a:noFill/>
          <a:ln cap="flat" cmpd="sng" w="9525">
            <a:solidFill>
              <a:schemeClr val="dk1"/>
            </a:solidFill>
            <a:prstDash val="solid"/>
            <a:round/>
            <a:headEnd len="sm" w="sm" type="none"/>
            <a:tailEnd len="sm" w="sm" type="none"/>
          </a:ln>
        </p:spPr>
      </p:pic>
      <p:sp>
        <p:nvSpPr>
          <p:cNvPr id="692" name="Google Shape;692;p49"/>
          <p:cNvSpPr txBox="1"/>
          <p:nvPr/>
        </p:nvSpPr>
        <p:spPr>
          <a:xfrm>
            <a:off x="3401475" y="1043600"/>
            <a:ext cx="109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True Negative</a:t>
            </a:r>
            <a:endParaRPr sz="6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(correctly predicted no arrest)</a:t>
            </a:r>
            <a:endParaRPr sz="600">
              <a:solidFill>
                <a:schemeClr val="lt2"/>
              </a:solidFill>
              <a:highlight>
                <a:srgbClr val="1C4587"/>
              </a:highlight>
              <a:latin typeface="Lato"/>
              <a:ea typeface="Lato"/>
              <a:cs typeface="Lato"/>
              <a:sym typeface="Lato"/>
            </a:endParaRPr>
          </a:p>
        </p:txBody>
      </p:sp>
      <p:sp>
        <p:nvSpPr>
          <p:cNvPr id="693" name="Google Shape;693;p49"/>
          <p:cNvSpPr txBox="1"/>
          <p:nvPr/>
        </p:nvSpPr>
        <p:spPr>
          <a:xfrm>
            <a:off x="4421734" y="1043600"/>
            <a:ext cx="101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False Positive</a:t>
            </a:r>
            <a:endParaRPr sz="6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(incorrectly predicted arrest)</a:t>
            </a:r>
            <a:endParaRPr sz="600">
              <a:solidFill>
                <a:schemeClr val="dk1"/>
              </a:solidFill>
              <a:highlight>
                <a:schemeClr val="lt2"/>
              </a:highlight>
              <a:latin typeface="Lato"/>
              <a:ea typeface="Lato"/>
              <a:cs typeface="Lato"/>
              <a:sym typeface="Lato"/>
            </a:endParaRPr>
          </a:p>
        </p:txBody>
      </p:sp>
      <p:sp>
        <p:nvSpPr>
          <p:cNvPr id="694" name="Google Shape;694;p49"/>
          <p:cNvSpPr txBox="1"/>
          <p:nvPr/>
        </p:nvSpPr>
        <p:spPr>
          <a:xfrm>
            <a:off x="4421734" y="1930990"/>
            <a:ext cx="101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True Positive</a:t>
            </a:r>
            <a:endParaRPr sz="6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(correctly predicted an arrest)</a:t>
            </a:r>
            <a:endParaRPr sz="600">
              <a:solidFill>
                <a:schemeClr val="lt2"/>
              </a:solidFill>
              <a:highlight>
                <a:srgbClr val="1C4587"/>
              </a:highlight>
              <a:latin typeface="Lato"/>
              <a:ea typeface="Lato"/>
              <a:cs typeface="Lato"/>
              <a:sym typeface="Lato"/>
            </a:endParaRPr>
          </a:p>
        </p:txBody>
      </p:sp>
      <p:sp>
        <p:nvSpPr>
          <p:cNvPr id="695" name="Google Shape;695;p49"/>
          <p:cNvSpPr txBox="1"/>
          <p:nvPr/>
        </p:nvSpPr>
        <p:spPr>
          <a:xfrm>
            <a:off x="3375379" y="1975445"/>
            <a:ext cx="104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False Negative</a:t>
            </a:r>
            <a:endParaRPr sz="6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(missed an arrest)</a:t>
            </a:r>
            <a:endParaRPr sz="600">
              <a:solidFill>
                <a:schemeClr val="dk1"/>
              </a:solidFill>
              <a:highlight>
                <a:schemeClr val="lt2"/>
              </a:highlight>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50" title="Screenshot 2025-04-24 at 9.04.23 PM.png"/>
          <p:cNvPicPr preferRelativeResize="0"/>
          <p:nvPr/>
        </p:nvPicPr>
        <p:blipFill>
          <a:blip r:embed="rId3">
            <a:alphaModFix/>
          </a:blip>
          <a:stretch>
            <a:fillRect/>
          </a:stretch>
        </p:blipFill>
        <p:spPr>
          <a:xfrm>
            <a:off x="3254809" y="1474058"/>
            <a:ext cx="2670033" cy="2077717"/>
          </a:xfrm>
          <a:prstGeom prst="rect">
            <a:avLst/>
          </a:prstGeom>
          <a:noFill/>
          <a:ln cap="flat" cmpd="sng" w="9525">
            <a:solidFill>
              <a:schemeClr val="dk1"/>
            </a:solidFill>
            <a:prstDash val="solid"/>
            <a:round/>
            <a:headEnd len="sm" w="sm" type="none"/>
            <a:tailEnd len="sm" w="sm" type="none"/>
          </a:ln>
        </p:spPr>
      </p:pic>
      <p:pic>
        <p:nvPicPr>
          <p:cNvPr id="701" name="Google Shape;701;p50" title="Screenshot 2025-04-24 at 9.04.33 PM.png"/>
          <p:cNvPicPr preferRelativeResize="0"/>
          <p:nvPr/>
        </p:nvPicPr>
        <p:blipFill>
          <a:blip r:embed="rId4">
            <a:alphaModFix/>
          </a:blip>
          <a:stretch>
            <a:fillRect/>
          </a:stretch>
        </p:blipFill>
        <p:spPr>
          <a:xfrm>
            <a:off x="5979243" y="684943"/>
            <a:ext cx="2615632" cy="2064709"/>
          </a:xfrm>
          <a:prstGeom prst="rect">
            <a:avLst/>
          </a:prstGeom>
          <a:noFill/>
          <a:ln cap="flat" cmpd="sng" w="9525">
            <a:solidFill>
              <a:schemeClr val="dk1"/>
            </a:solidFill>
            <a:prstDash val="solid"/>
            <a:round/>
            <a:headEnd len="sm" w="sm" type="none"/>
            <a:tailEnd len="sm" w="sm" type="none"/>
          </a:ln>
        </p:spPr>
      </p:pic>
      <p:pic>
        <p:nvPicPr>
          <p:cNvPr id="702" name="Google Shape;702;p50" title="Screenshot 2025-04-24 at 9.05.07 PM.png"/>
          <p:cNvPicPr preferRelativeResize="0"/>
          <p:nvPr/>
        </p:nvPicPr>
        <p:blipFill rotWithShape="1">
          <a:blip r:embed="rId5">
            <a:alphaModFix/>
          </a:blip>
          <a:srcRect b="0" l="0" r="46683" t="5669"/>
          <a:stretch/>
        </p:blipFill>
        <p:spPr>
          <a:xfrm>
            <a:off x="1494012" y="3700895"/>
            <a:ext cx="6149971" cy="1273480"/>
          </a:xfrm>
          <a:prstGeom prst="rect">
            <a:avLst/>
          </a:prstGeom>
          <a:noFill/>
          <a:ln cap="flat" cmpd="sng" w="9525">
            <a:solidFill>
              <a:schemeClr val="dk1"/>
            </a:solidFill>
            <a:prstDash val="solid"/>
            <a:round/>
            <a:headEnd len="sm" w="sm" type="none"/>
            <a:tailEnd len="sm" w="sm" type="none"/>
          </a:ln>
        </p:spPr>
      </p:pic>
      <p:pic>
        <p:nvPicPr>
          <p:cNvPr id="703" name="Google Shape;703;p50" title="Screenshot 2025-04-24 at 9.04.44 PM.png"/>
          <p:cNvPicPr preferRelativeResize="0"/>
          <p:nvPr/>
        </p:nvPicPr>
        <p:blipFill rotWithShape="1">
          <a:blip r:embed="rId6">
            <a:alphaModFix/>
          </a:blip>
          <a:srcRect b="0" l="0" r="3753" t="0"/>
          <a:stretch/>
        </p:blipFill>
        <p:spPr>
          <a:xfrm>
            <a:off x="584775" y="633625"/>
            <a:ext cx="2615633" cy="2135924"/>
          </a:xfrm>
          <a:prstGeom prst="rect">
            <a:avLst/>
          </a:prstGeom>
          <a:noFill/>
          <a:ln cap="flat" cmpd="sng" w="9525">
            <a:solidFill>
              <a:schemeClr val="dk1"/>
            </a:solidFill>
            <a:prstDash val="solid"/>
            <a:round/>
            <a:headEnd len="sm" w="sm" type="none"/>
            <a:tailEnd len="sm" w="sm" type="none"/>
          </a:ln>
        </p:spPr>
      </p:pic>
      <p:sp>
        <p:nvSpPr>
          <p:cNvPr id="704" name="Google Shape;704;p50"/>
          <p:cNvSpPr txBox="1"/>
          <p:nvPr/>
        </p:nvSpPr>
        <p:spPr>
          <a:xfrm>
            <a:off x="3536858" y="1553460"/>
            <a:ext cx="98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True Negative</a:t>
            </a:r>
            <a:endParaRPr sz="6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(correctly predicted no arrest)</a:t>
            </a:r>
            <a:endParaRPr sz="600">
              <a:solidFill>
                <a:schemeClr val="lt2"/>
              </a:solidFill>
              <a:highlight>
                <a:srgbClr val="1C4587"/>
              </a:highlight>
              <a:latin typeface="Lato"/>
              <a:ea typeface="Lato"/>
              <a:cs typeface="Lato"/>
              <a:sym typeface="Lato"/>
            </a:endParaRPr>
          </a:p>
        </p:txBody>
      </p:sp>
      <p:sp>
        <p:nvSpPr>
          <p:cNvPr id="705" name="Google Shape;705;p50"/>
          <p:cNvSpPr txBox="1"/>
          <p:nvPr/>
        </p:nvSpPr>
        <p:spPr>
          <a:xfrm>
            <a:off x="4451992" y="1553460"/>
            <a:ext cx="906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False Positive</a:t>
            </a:r>
            <a:endParaRPr sz="6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(incorrectly predicted arrest)</a:t>
            </a:r>
            <a:endParaRPr sz="600">
              <a:solidFill>
                <a:schemeClr val="dk1"/>
              </a:solidFill>
              <a:highlight>
                <a:schemeClr val="lt2"/>
              </a:highlight>
              <a:latin typeface="Lato"/>
              <a:ea typeface="Lato"/>
              <a:cs typeface="Lato"/>
              <a:sym typeface="Lato"/>
            </a:endParaRPr>
          </a:p>
        </p:txBody>
      </p:sp>
      <p:sp>
        <p:nvSpPr>
          <p:cNvPr id="706" name="Google Shape;706;p50"/>
          <p:cNvSpPr txBox="1"/>
          <p:nvPr/>
        </p:nvSpPr>
        <p:spPr>
          <a:xfrm>
            <a:off x="4451992" y="2354385"/>
            <a:ext cx="906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True Positive</a:t>
            </a:r>
            <a:endParaRPr sz="600">
              <a:solidFill>
                <a:schemeClr val="lt2"/>
              </a:solidFill>
              <a:highlight>
                <a:srgbClr val="1C4587"/>
              </a:highlight>
              <a:latin typeface="Lato"/>
              <a:ea typeface="Lato"/>
              <a:cs typeface="Lato"/>
              <a:sym typeface="Lato"/>
            </a:endParaRPr>
          </a:p>
          <a:p>
            <a:pPr indent="0" lvl="0" marL="0" rtl="0" algn="ctr">
              <a:spcBef>
                <a:spcPts val="0"/>
              </a:spcBef>
              <a:spcAft>
                <a:spcPts val="0"/>
              </a:spcAft>
              <a:buNone/>
            </a:pPr>
            <a:r>
              <a:rPr lang="en" sz="600">
                <a:solidFill>
                  <a:schemeClr val="lt2"/>
                </a:solidFill>
                <a:highlight>
                  <a:srgbClr val="1C4587"/>
                </a:highlight>
                <a:latin typeface="Lato"/>
                <a:ea typeface="Lato"/>
                <a:cs typeface="Lato"/>
                <a:sym typeface="Lato"/>
              </a:rPr>
              <a:t>(correctly predicted an arrest)</a:t>
            </a:r>
            <a:endParaRPr sz="600">
              <a:solidFill>
                <a:schemeClr val="lt2"/>
              </a:solidFill>
              <a:highlight>
                <a:srgbClr val="1C4587"/>
              </a:highlight>
              <a:latin typeface="Lato"/>
              <a:ea typeface="Lato"/>
              <a:cs typeface="Lato"/>
              <a:sym typeface="Lato"/>
            </a:endParaRPr>
          </a:p>
        </p:txBody>
      </p:sp>
      <p:sp>
        <p:nvSpPr>
          <p:cNvPr id="707" name="Google Shape;707;p50"/>
          <p:cNvSpPr txBox="1"/>
          <p:nvPr/>
        </p:nvSpPr>
        <p:spPr>
          <a:xfrm>
            <a:off x="3513451" y="2398277"/>
            <a:ext cx="93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False Negative</a:t>
            </a:r>
            <a:endParaRPr sz="600">
              <a:solidFill>
                <a:schemeClr val="dk1"/>
              </a:solidFill>
              <a:highlight>
                <a:schemeClr val="lt2"/>
              </a:highlight>
              <a:latin typeface="Lato"/>
              <a:ea typeface="Lato"/>
              <a:cs typeface="Lato"/>
              <a:sym typeface="Lato"/>
            </a:endParaRPr>
          </a:p>
          <a:p>
            <a:pPr indent="0" lvl="0" marL="0" rtl="0" algn="ctr">
              <a:spcBef>
                <a:spcPts val="0"/>
              </a:spcBef>
              <a:spcAft>
                <a:spcPts val="0"/>
              </a:spcAft>
              <a:buNone/>
            </a:pPr>
            <a:r>
              <a:rPr lang="en" sz="600">
                <a:solidFill>
                  <a:schemeClr val="dk1"/>
                </a:solidFill>
                <a:highlight>
                  <a:schemeClr val="lt2"/>
                </a:highlight>
                <a:latin typeface="Lato"/>
                <a:ea typeface="Lato"/>
                <a:cs typeface="Lato"/>
                <a:sym typeface="Lato"/>
              </a:rPr>
              <a:t>(missed an arrest)</a:t>
            </a:r>
            <a:endParaRPr sz="600">
              <a:solidFill>
                <a:schemeClr val="dk1"/>
              </a:solidFill>
              <a:highlight>
                <a:schemeClr val="lt2"/>
              </a:highlight>
              <a:latin typeface="Lato"/>
              <a:ea typeface="Lato"/>
              <a:cs typeface="Lato"/>
              <a:sym typeface="Lato"/>
            </a:endParaRPr>
          </a:p>
        </p:txBody>
      </p:sp>
      <p:sp>
        <p:nvSpPr>
          <p:cNvPr id="708" name="Google Shape;708;p50"/>
          <p:cNvSpPr txBox="1"/>
          <p:nvPr>
            <p:ph type="title"/>
          </p:nvPr>
        </p:nvSpPr>
        <p:spPr>
          <a:xfrm>
            <a:off x="713250" y="29985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Grid Search Logistic Regression - after tuning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1"/>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Final Model Selection</a:t>
            </a:r>
            <a:endParaRPr sz="2200"/>
          </a:p>
        </p:txBody>
      </p:sp>
      <p:sp>
        <p:nvSpPr>
          <p:cNvPr id="714" name="Google Shape;714;p51"/>
          <p:cNvSpPr txBox="1"/>
          <p:nvPr>
            <p:ph idx="1" type="body"/>
          </p:nvPr>
        </p:nvSpPr>
        <p:spPr>
          <a:xfrm>
            <a:off x="5679900" y="1135275"/>
            <a:ext cx="3109500" cy="344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650">
                <a:highlight>
                  <a:schemeClr val="lt1"/>
                </a:highlight>
              </a:rPr>
              <a:t>Best model</a:t>
            </a:r>
            <a:r>
              <a:rPr lang="en" sz="1650">
                <a:highlight>
                  <a:schemeClr val="lt1"/>
                </a:highlight>
              </a:rPr>
              <a:t>: Logistic Regression</a:t>
            </a:r>
            <a:endParaRPr sz="1650">
              <a:highlight>
                <a:schemeClr val="lt1"/>
              </a:highlight>
            </a:endParaRPr>
          </a:p>
          <a:p>
            <a:pPr indent="0" lvl="0" marL="0" rtl="0" algn="l">
              <a:spcBef>
                <a:spcPts val="0"/>
              </a:spcBef>
              <a:spcAft>
                <a:spcPts val="0"/>
              </a:spcAft>
              <a:buNone/>
            </a:pPr>
            <a:r>
              <a:t/>
            </a:r>
            <a:endParaRPr sz="1650">
              <a:highlight>
                <a:schemeClr val="lt1"/>
              </a:highlight>
            </a:endParaRPr>
          </a:p>
          <a:p>
            <a:pPr indent="0" lvl="0" marL="0" rtl="0" algn="l">
              <a:spcBef>
                <a:spcPts val="0"/>
              </a:spcBef>
              <a:spcAft>
                <a:spcPts val="0"/>
              </a:spcAft>
              <a:buNone/>
            </a:pPr>
            <a:r>
              <a:rPr b="1" lang="en" sz="1650">
                <a:highlight>
                  <a:schemeClr val="lt1"/>
                </a:highlight>
              </a:rPr>
              <a:t>Based on</a:t>
            </a:r>
            <a:r>
              <a:rPr lang="en" sz="1650">
                <a:highlight>
                  <a:schemeClr val="lt1"/>
                </a:highlight>
              </a:rPr>
              <a:t>: F1 score</a:t>
            </a:r>
            <a:endParaRPr sz="1650">
              <a:highlight>
                <a:schemeClr val="lt1"/>
              </a:highlight>
            </a:endParaRPr>
          </a:p>
          <a:p>
            <a:pPr indent="0" lvl="0" marL="0" rtl="0" algn="l">
              <a:spcBef>
                <a:spcPts val="0"/>
              </a:spcBef>
              <a:spcAft>
                <a:spcPts val="0"/>
              </a:spcAft>
              <a:buNone/>
            </a:pPr>
            <a:r>
              <a:t/>
            </a:r>
            <a:endParaRPr sz="1650">
              <a:highlight>
                <a:schemeClr val="lt1"/>
              </a:highlight>
            </a:endParaRPr>
          </a:p>
          <a:p>
            <a:pPr indent="0" lvl="0" marL="0" rtl="0" algn="l">
              <a:spcBef>
                <a:spcPts val="0"/>
              </a:spcBef>
              <a:spcAft>
                <a:spcPts val="0"/>
              </a:spcAft>
              <a:buNone/>
            </a:pPr>
            <a:r>
              <a:rPr b="1" lang="en" sz="1650">
                <a:highlight>
                  <a:schemeClr val="lt1"/>
                </a:highlight>
              </a:rPr>
              <a:t>Why?</a:t>
            </a:r>
            <a:endParaRPr b="1" sz="1650">
              <a:highlight>
                <a:schemeClr val="lt1"/>
              </a:highlight>
            </a:endParaRPr>
          </a:p>
          <a:p>
            <a:pPr indent="-333375" lvl="0" marL="457200" rtl="0" algn="l">
              <a:spcBef>
                <a:spcPts val="0"/>
              </a:spcBef>
              <a:spcAft>
                <a:spcPts val="0"/>
              </a:spcAft>
              <a:buClr>
                <a:schemeClr val="dk1"/>
              </a:buClr>
              <a:buSzPts val="1650"/>
              <a:buChar char="-"/>
            </a:pPr>
            <a:r>
              <a:rPr lang="en" sz="1650">
                <a:highlight>
                  <a:schemeClr val="lt1"/>
                </a:highlight>
              </a:rPr>
              <a:t>Metric that combines recall &amp; precision</a:t>
            </a:r>
            <a:endParaRPr sz="1650">
              <a:highlight>
                <a:schemeClr val="lt1"/>
              </a:highlight>
            </a:endParaRPr>
          </a:p>
        </p:txBody>
      </p:sp>
      <p:pic>
        <p:nvPicPr>
          <p:cNvPr id="715" name="Google Shape;715;p51"/>
          <p:cNvPicPr preferRelativeResize="0"/>
          <p:nvPr/>
        </p:nvPicPr>
        <p:blipFill>
          <a:blip r:embed="rId3">
            <a:alphaModFix/>
          </a:blip>
          <a:stretch>
            <a:fillRect/>
          </a:stretch>
        </p:blipFill>
        <p:spPr>
          <a:xfrm>
            <a:off x="713225" y="1003351"/>
            <a:ext cx="4758274" cy="3707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2"/>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Challenges</a:t>
            </a:r>
            <a:endParaRPr sz="2200"/>
          </a:p>
        </p:txBody>
      </p:sp>
      <p:sp>
        <p:nvSpPr>
          <p:cNvPr id="721" name="Google Shape;721;p52"/>
          <p:cNvSpPr txBox="1"/>
          <p:nvPr>
            <p:ph idx="1" type="body"/>
          </p:nvPr>
        </p:nvSpPr>
        <p:spPr>
          <a:xfrm>
            <a:off x="720000" y="1165100"/>
            <a:ext cx="7704000" cy="344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700"/>
              <a:t>Data Quality</a:t>
            </a:r>
            <a:endParaRPr b="1" sz="1700"/>
          </a:p>
          <a:p>
            <a:pPr indent="-336550" lvl="0" marL="457200" rtl="0" algn="l">
              <a:spcBef>
                <a:spcPts val="0"/>
              </a:spcBef>
              <a:spcAft>
                <a:spcPts val="0"/>
              </a:spcAft>
              <a:buClr>
                <a:schemeClr val="dk1"/>
              </a:buClr>
              <a:buSzPts val="1700"/>
              <a:buChar char="-"/>
            </a:pPr>
            <a:r>
              <a:rPr lang="en" sz="1700"/>
              <a:t>Missing values required row dropping</a:t>
            </a:r>
            <a:endParaRPr sz="1700"/>
          </a:p>
          <a:p>
            <a:pPr indent="-336550" lvl="0" marL="457200" rtl="0" algn="l">
              <a:spcBef>
                <a:spcPts val="0"/>
              </a:spcBef>
              <a:spcAft>
                <a:spcPts val="0"/>
              </a:spcAft>
              <a:buClr>
                <a:schemeClr val="dk1"/>
              </a:buClr>
              <a:buSzPts val="1700"/>
              <a:buChar char="-"/>
            </a:pPr>
            <a:r>
              <a:rPr lang="en" sz="1700"/>
              <a:t>Some features (like location, descriptions) too noisy or inconsistent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Forced to Reduce</a:t>
            </a:r>
            <a:endParaRPr b="1" sz="1700"/>
          </a:p>
          <a:p>
            <a:pPr indent="-336550" lvl="0" marL="457200" rtl="0" algn="l">
              <a:spcBef>
                <a:spcPts val="0"/>
              </a:spcBef>
              <a:spcAft>
                <a:spcPts val="0"/>
              </a:spcAft>
              <a:buClr>
                <a:schemeClr val="dk1"/>
              </a:buClr>
              <a:buSzPts val="1700"/>
              <a:buChar char="-"/>
            </a:pPr>
            <a:r>
              <a:rPr lang="en" sz="1700"/>
              <a:t>Due to its size, we needed to reduce the dataset which affected our overall results</a:t>
            </a:r>
            <a:endParaRPr sz="1700"/>
          </a:p>
          <a:p>
            <a:pPr indent="-336550" lvl="0" marL="457200" rtl="0" algn="l">
              <a:spcBef>
                <a:spcPts val="0"/>
              </a:spcBef>
              <a:spcAft>
                <a:spcPts val="0"/>
              </a:spcAft>
              <a:buClr>
                <a:schemeClr val="dk1"/>
              </a:buClr>
              <a:buSzPts val="1700"/>
              <a:buChar char="-"/>
            </a:pPr>
            <a:r>
              <a:rPr lang="en" sz="1700"/>
              <a:t>The loss of the data limited how much we were able to </a:t>
            </a:r>
            <a:r>
              <a:rPr lang="en" sz="1700"/>
              <a:t>thoroughly</a:t>
            </a:r>
            <a:r>
              <a:rPr lang="en" sz="1700"/>
              <a:t> conclude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Imbalanced Classes</a:t>
            </a:r>
            <a:endParaRPr b="1" sz="1700"/>
          </a:p>
          <a:p>
            <a:pPr indent="-336550" lvl="0" marL="457200" rtl="0" algn="l">
              <a:spcBef>
                <a:spcPts val="0"/>
              </a:spcBef>
              <a:spcAft>
                <a:spcPts val="0"/>
              </a:spcAft>
              <a:buClr>
                <a:schemeClr val="dk1"/>
              </a:buClr>
              <a:buSzPts val="1700"/>
              <a:buChar char="-"/>
            </a:pPr>
            <a:r>
              <a:rPr lang="en" sz="1700"/>
              <a:t>Most crimes did not lead to arrest so we had a skewed target distribution</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3"/>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Limitations &amp; Future Work</a:t>
            </a:r>
            <a:endParaRPr sz="2200"/>
          </a:p>
        </p:txBody>
      </p:sp>
      <p:sp>
        <p:nvSpPr>
          <p:cNvPr id="727" name="Google Shape;727;p53"/>
          <p:cNvSpPr txBox="1"/>
          <p:nvPr>
            <p:ph idx="1" type="body"/>
          </p:nvPr>
        </p:nvSpPr>
        <p:spPr>
          <a:xfrm>
            <a:off x="720000" y="1165100"/>
            <a:ext cx="7704000" cy="344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What Could Be Improved</a:t>
            </a:r>
            <a:endParaRPr b="1" sz="1600"/>
          </a:p>
          <a:p>
            <a:pPr indent="-330200" lvl="0" marL="457200" rtl="0" algn="l">
              <a:spcBef>
                <a:spcPts val="0"/>
              </a:spcBef>
              <a:spcAft>
                <a:spcPts val="0"/>
              </a:spcAft>
              <a:buClr>
                <a:schemeClr val="dk1"/>
              </a:buClr>
              <a:buSzPts val="1600"/>
              <a:buChar char="-"/>
            </a:pPr>
            <a:r>
              <a:rPr lang="en" sz="1600"/>
              <a:t>Include more recent data (post-2017) for current trends</a:t>
            </a:r>
            <a:endParaRPr sz="1600"/>
          </a:p>
          <a:p>
            <a:pPr indent="-330200" lvl="0" marL="457200" rtl="0" algn="l">
              <a:spcBef>
                <a:spcPts val="0"/>
              </a:spcBef>
              <a:spcAft>
                <a:spcPts val="0"/>
              </a:spcAft>
              <a:buClr>
                <a:schemeClr val="dk1"/>
              </a:buClr>
              <a:buSzPts val="1600"/>
              <a:buChar char="-"/>
            </a:pPr>
            <a:r>
              <a:rPr lang="en" sz="1600"/>
              <a:t>Add external features: demographic info, police staffing, </a:t>
            </a:r>
            <a:r>
              <a:rPr lang="en" sz="1600"/>
              <a:t>surveillance</a:t>
            </a:r>
            <a:r>
              <a:rPr lang="en" sz="1600"/>
              <a:t> </a:t>
            </a:r>
            <a:endParaRPr sz="1600"/>
          </a:p>
          <a:p>
            <a:pPr indent="-330200" lvl="0" marL="457200" rtl="0" algn="l">
              <a:spcBef>
                <a:spcPts val="0"/>
              </a:spcBef>
              <a:spcAft>
                <a:spcPts val="0"/>
              </a:spcAft>
              <a:buClr>
                <a:schemeClr val="dk1"/>
              </a:buClr>
              <a:buSzPts val="1600"/>
              <a:buChar char="-"/>
            </a:pPr>
            <a:r>
              <a:rPr lang="en" sz="1600"/>
              <a:t>Use feature selection to reduce dimensionality and multicollinearity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Future Modeling Ideas</a:t>
            </a:r>
            <a:endParaRPr b="1" sz="1600"/>
          </a:p>
          <a:p>
            <a:pPr indent="-330200" lvl="0" marL="457200" rtl="0" algn="l">
              <a:spcBef>
                <a:spcPts val="0"/>
              </a:spcBef>
              <a:spcAft>
                <a:spcPts val="0"/>
              </a:spcAft>
              <a:buClr>
                <a:schemeClr val="dk1"/>
              </a:buClr>
              <a:buSzPts val="1600"/>
              <a:buChar char="-"/>
            </a:pPr>
            <a:r>
              <a:rPr lang="en" sz="1600"/>
              <a:t>Try ensemble models, neural networks, or cost sensitive learning</a:t>
            </a:r>
            <a:endParaRPr sz="1600"/>
          </a:p>
          <a:p>
            <a:pPr indent="-330200" lvl="0" marL="457200" rtl="0" algn="l">
              <a:spcBef>
                <a:spcPts val="0"/>
              </a:spcBef>
              <a:spcAft>
                <a:spcPts val="0"/>
              </a:spcAft>
              <a:buClr>
                <a:schemeClr val="dk1"/>
              </a:buClr>
              <a:buSzPts val="1600"/>
              <a:buChar char="-"/>
            </a:pPr>
            <a:r>
              <a:rPr lang="en" sz="1600"/>
              <a:t>Apply clustering to identify hidden crime/arrest patterns</a:t>
            </a:r>
            <a:endParaRPr sz="1600"/>
          </a:p>
          <a:p>
            <a:pPr indent="-330200" lvl="0" marL="457200" rtl="0" algn="l">
              <a:spcBef>
                <a:spcPts val="0"/>
              </a:spcBef>
              <a:spcAft>
                <a:spcPts val="0"/>
              </a:spcAft>
              <a:buClr>
                <a:schemeClr val="dk1"/>
              </a:buClr>
              <a:buSzPts val="1600"/>
              <a:buChar char="-"/>
            </a:pPr>
            <a:r>
              <a:rPr lang="en" sz="1600"/>
              <a:t>Explore spatial/temporal modeling for dynamic predictions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Real-World Impact</a:t>
            </a:r>
            <a:endParaRPr b="1" sz="1600"/>
          </a:p>
          <a:p>
            <a:pPr indent="-330200" lvl="0" marL="457200" rtl="0" algn="l">
              <a:spcBef>
                <a:spcPts val="0"/>
              </a:spcBef>
              <a:spcAft>
                <a:spcPts val="0"/>
              </a:spcAft>
              <a:buClr>
                <a:schemeClr val="dk1"/>
              </a:buClr>
              <a:buSzPts val="1600"/>
              <a:buChar char="-"/>
            </a:pPr>
            <a:r>
              <a:rPr lang="en" sz="1600"/>
              <a:t>Help police departments allocate resources more efficiently</a:t>
            </a:r>
            <a:endParaRPr sz="1600"/>
          </a:p>
          <a:p>
            <a:pPr indent="-330200" lvl="0" marL="457200" rtl="0" algn="l">
              <a:spcBef>
                <a:spcPts val="0"/>
              </a:spcBef>
              <a:spcAft>
                <a:spcPts val="0"/>
              </a:spcAft>
              <a:buClr>
                <a:schemeClr val="dk1"/>
              </a:buClr>
              <a:buSzPts val="1600"/>
              <a:buChar char="-"/>
            </a:pPr>
            <a:r>
              <a:rPr lang="en" sz="1600"/>
              <a:t>Improve transparency on what factors lead to arrests</a:t>
            </a:r>
            <a:endParaRPr sz="1600"/>
          </a:p>
          <a:p>
            <a:pPr indent="-330200" lvl="0" marL="457200" rtl="0" algn="l">
              <a:spcBef>
                <a:spcPts val="0"/>
              </a:spcBef>
              <a:spcAft>
                <a:spcPts val="0"/>
              </a:spcAft>
              <a:buClr>
                <a:schemeClr val="dk1"/>
              </a:buClr>
              <a:buSzPts val="1600"/>
              <a:buChar char="-"/>
            </a:pPr>
            <a:r>
              <a:rPr lang="en" sz="1600"/>
              <a:t>Inform policy changes to reduce disparities in law enforcement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7"/>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Background</a:t>
            </a:r>
            <a:endParaRPr sz="2200"/>
          </a:p>
        </p:txBody>
      </p:sp>
      <p:sp>
        <p:nvSpPr>
          <p:cNvPr id="504" name="Google Shape;504;p27"/>
          <p:cNvSpPr txBox="1"/>
          <p:nvPr>
            <p:ph idx="1" type="body"/>
          </p:nvPr>
        </p:nvSpPr>
        <p:spPr>
          <a:xfrm>
            <a:off x="720000" y="1088900"/>
            <a:ext cx="5601300" cy="344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50"/>
              <a:t>Chicago has long faced challenges with public safety, particularly in specific neighborhoods. Their violent crime rate is around 540 per 100,000 </a:t>
            </a:r>
            <a:r>
              <a:rPr lang="en" sz="1650"/>
              <a:t>people and</a:t>
            </a:r>
            <a:r>
              <a:rPr lang="en" sz="1650"/>
              <a:t> is one of the top 20 cities in the US. with the highest crime rates. Understanding patterns in criminal activity like what types of crime occur most frequently and where they are concentrated is essential for law enforcement and community leaders.</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highlight>
                  <a:schemeClr val="lt1"/>
                </a:highlight>
              </a:rPr>
              <a:t>The dataset includes over five years of reported crime data from 2012 to 2017 in the city of Chicago. Providing detailed information such as the type of crime, location, time, arrest status, and more. By analyzing this data, we are aiming to identify high risk areas and trends, offering insights that could inform and create future crime prevention strategies.</a:t>
            </a:r>
            <a:endParaRPr sz="1650">
              <a:highlight>
                <a:schemeClr val="lt1"/>
              </a:highlight>
            </a:endParaRPr>
          </a:p>
        </p:txBody>
      </p:sp>
      <p:pic>
        <p:nvPicPr>
          <p:cNvPr id="505" name="Google Shape;505;p27"/>
          <p:cNvPicPr preferRelativeResize="0"/>
          <p:nvPr/>
        </p:nvPicPr>
        <p:blipFill>
          <a:blip r:embed="rId3">
            <a:alphaModFix/>
          </a:blip>
          <a:stretch>
            <a:fillRect/>
          </a:stretch>
        </p:blipFill>
        <p:spPr>
          <a:xfrm>
            <a:off x="6548225" y="1021650"/>
            <a:ext cx="2300075" cy="3577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4"/>
          <p:cNvSpPr txBox="1"/>
          <p:nvPr>
            <p:ph type="title"/>
          </p:nvPr>
        </p:nvSpPr>
        <p:spPr>
          <a:xfrm>
            <a:off x="713250" y="1594200"/>
            <a:ext cx="7717500" cy="195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8000"/>
              <a:t>Questions? Comments?</a:t>
            </a:r>
            <a:endParaRPr sz="8000"/>
          </a:p>
        </p:txBody>
      </p:sp>
      <p:sp>
        <p:nvSpPr>
          <p:cNvPr id="733" name="Google Shape;733;p54"/>
          <p:cNvSpPr txBox="1"/>
          <p:nvPr/>
        </p:nvSpPr>
        <p:spPr>
          <a:xfrm>
            <a:off x="2425200" y="3549300"/>
            <a:ext cx="4293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Lato"/>
                <a:ea typeface="Lato"/>
                <a:cs typeface="Lato"/>
                <a:sym typeface="Lato"/>
              </a:rPr>
              <a:t>Thank you!</a:t>
            </a:r>
            <a:endParaRPr sz="33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8"/>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Objective &amp; research questions</a:t>
            </a:r>
            <a:endParaRPr sz="2200"/>
          </a:p>
        </p:txBody>
      </p:sp>
      <p:sp>
        <p:nvSpPr>
          <p:cNvPr id="511" name="Google Shape;511;p28"/>
          <p:cNvSpPr txBox="1"/>
          <p:nvPr>
            <p:ph idx="1" type="body"/>
          </p:nvPr>
        </p:nvSpPr>
        <p:spPr>
          <a:xfrm>
            <a:off x="720000" y="1165100"/>
            <a:ext cx="7704000" cy="344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50"/>
              <a:t>Our </a:t>
            </a:r>
            <a:r>
              <a:rPr lang="en" sz="1750"/>
              <a:t>project</a:t>
            </a:r>
            <a:r>
              <a:rPr lang="en" sz="1750"/>
              <a:t> focuses on using classification and other techniques to answer the following questions:</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rPr b="1" lang="en" sz="1750"/>
              <a:t>Can we predict whether an arrest will occur for a reported crime in Chicago?</a:t>
            </a:r>
            <a:endParaRPr b="1" sz="1750"/>
          </a:p>
          <a:p>
            <a:pPr indent="-339725" lvl="0" marL="457200" rtl="0" algn="l">
              <a:spcBef>
                <a:spcPts val="0"/>
              </a:spcBef>
              <a:spcAft>
                <a:spcPts val="0"/>
              </a:spcAft>
              <a:buClr>
                <a:schemeClr val="dk1"/>
              </a:buClr>
              <a:buSzPts val="1750"/>
              <a:buChar char="-"/>
            </a:pPr>
            <a:r>
              <a:rPr lang="en" sz="1750"/>
              <a:t>How frequently do arrest occur for reported crimes?</a:t>
            </a:r>
            <a:endParaRPr sz="1750"/>
          </a:p>
          <a:p>
            <a:pPr indent="0" lvl="0" marL="0" rtl="0" algn="l">
              <a:spcBef>
                <a:spcPts val="0"/>
              </a:spcBef>
              <a:spcAft>
                <a:spcPts val="0"/>
              </a:spcAft>
              <a:buNone/>
            </a:pPr>
            <a:r>
              <a:t/>
            </a:r>
            <a:endParaRPr sz="1750"/>
          </a:p>
          <a:p>
            <a:pPr indent="0" lvl="0" marL="457200" rtl="0" algn="l">
              <a:spcBef>
                <a:spcPts val="0"/>
              </a:spcBef>
              <a:spcAft>
                <a:spcPts val="0"/>
              </a:spcAft>
              <a:buNone/>
            </a:pPr>
            <a:r>
              <a:t/>
            </a:r>
            <a:endParaRPr sz="1750"/>
          </a:p>
          <a:p>
            <a:pPr indent="0" lvl="0" marL="0" rtl="0" algn="l">
              <a:spcBef>
                <a:spcPts val="0"/>
              </a:spcBef>
              <a:spcAft>
                <a:spcPts val="0"/>
              </a:spcAft>
              <a:buNone/>
            </a:pPr>
            <a:r>
              <a:rPr b="1" lang="en" sz="1750"/>
              <a:t>Can historical data help inform police decision making?</a:t>
            </a:r>
            <a:endParaRPr b="1" sz="1750"/>
          </a:p>
          <a:p>
            <a:pPr indent="-339725" lvl="0" marL="457200" rtl="0" algn="l">
              <a:spcBef>
                <a:spcPts val="0"/>
              </a:spcBef>
              <a:spcAft>
                <a:spcPts val="0"/>
              </a:spcAft>
              <a:buClr>
                <a:schemeClr val="dk1"/>
              </a:buClr>
              <a:buSzPts val="1750"/>
              <a:buChar char="-"/>
            </a:pPr>
            <a:r>
              <a:rPr lang="en" sz="1750"/>
              <a:t>How can we use past patterns to support smarter deployment and improve justice outcomes?</a:t>
            </a:r>
            <a:endParaRPr sz="17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29"/>
          <p:cNvGrpSpPr/>
          <p:nvPr/>
        </p:nvGrpSpPr>
        <p:grpSpPr>
          <a:xfrm>
            <a:off x="1472650" y="204100"/>
            <a:ext cx="6198700" cy="4735300"/>
            <a:chOff x="1472650" y="204100"/>
            <a:chExt cx="6198700" cy="4735300"/>
          </a:xfrm>
        </p:grpSpPr>
        <p:pic>
          <p:nvPicPr>
            <p:cNvPr id="517" name="Google Shape;517;p29" title="Screenshot 2025-04-23 at 4.51.44 PM.png"/>
            <p:cNvPicPr preferRelativeResize="0"/>
            <p:nvPr/>
          </p:nvPicPr>
          <p:blipFill>
            <a:blip r:embed="rId3">
              <a:alphaModFix/>
            </a:blip>
            <a:stretch>
              <a:fillRect/>
            </a:stretch>
          </p:blipFill>
          <p:spPr>
            <a:xfrm>
              <a:off x="1472650" y="204100"/>
              <a:ext cx="6198700" cy="2367650"/>
            </a:xfrm>
            <a:prstGeom prst="rect">
              <a:avLst/>
            </a:prstGeom>
            <a:noFill/>
            <a:ln cap="flat" cmpd="sng" w="9525">
              <a:solidFill>
                <a:schemeClr val="dk1"/>
              </a:solidFill>
              <a:prstDash val="solid"/>
              <a:round/>
              <a:headEnd len="sm" w="sm" type="none"/>
              <a:tailEnd len="sm" w="sm" type="none"/>
            </a:ln>
          </p:spPr>
        </p:pic>
        <p:pic>
          <p:nvPicPr>
            <p:cNvPr id="518" name="Google Shape;518;p29" title="Screenshot 2025-04-23 at 4.52.19 PM.png"/>
            <p:cNvPicPr preferRelativeResize="0"/>
            <p:nvPr/>
          </p:nvPicPr>
          <p:blipFill>
            <a:blip r:embed="rId4">
              <a:alphaModFix/>
            </a:blip>
            <a:stretch>
              <a:fillRect/>
            </a:stretch>
          </p:blipFill>
          <p:spPr>
            <a:xfrm>
              <a:off x="1972164" y="2571750"/>
              <a:ext cx="5199661" cy="2367650"/>
            </a:xfrm>
            <a:prstGeom prst="rect">
              <a:avLst/>
            </a:prstGeom>
            <a:noFill/>
            <a:ln cap="flat" cmpd="sng" w="9525">
              <a:solidFill>
                <a:schemeClr val="dk1"/>
              </a:solidFill>
              <a:prstDash val="solid"/>
              <a:round/>
              <a:headEnd len="sm" w="sm" type="none"/>
              <a:tailEnd len="sm" w="sm" type="none"/>
            </a:ln>
          </p:spPr>
        </p:pic>
        <p:sp>
          <p:nvSpPr>
            <p:cNvPr id="519" name="Google Shape;519;p29"/>
            <p:cNvSpPr/>
            <p:nvPr/>
          </p:nvSpPr>
          <p:spPr>
            <a:xfrm>
              <a:off x="1972175" y="2552550"/>
              <a:ext cx="5199600" cy="6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30" title="Screenshot 2025-04-23 at 7.09.49 AM.png"/>
          <p:cNvPicPr preferRelativeResize="0"/>
          <p:nvPr/>
        </p:nvPicPr>
        <p:blipFill>
          <a:blip r:embed="rId3">
            <a:alphaModFix/>
          </a:blip>
          <a:stretch>
            <a:fillRect/>
          </a:stretch>
        </p:blipFill>
        <p:spPr>
          <a:xfrm>
            <a:off x="656638" y="783788"/>
            <a:ext cx="1961461" cy="3575912"/>
          </a:xfrm>
          <a:prstGeom prst="rect">
            <a:avLst/>
          </a:prstGeom>
          <a:noFill/>
          <a:ln cap="flat" cmpd="sng" w="9525">
            <a:solidFill>
              <a:schemeClr val="dk1"/>
            </a:solidFill>
            <a:prstDash val="solid"/>
            <a:round/>
            <a:headEnd len="sm" w="sm" type="none"/>
            <a:tailEnd len="sm" w="sm" type="none"/>
          </a:ln>
        </p:spPr>
      </p:pic>
      <p:pic>
        <p:nvPicPr>
          <p:cNvPr id="525" name="Google Shape;525;p30" title="Screenshot 2025-04-23 at 7.12.56 AM.png"/>
          <p:cNvPicPr preferRelativeResize="0"/>
          <p:nvPr/>
        </p:nvPicPr>
        <p:blipFill>
          <a:blip r:embed="rId4">
            <a:alphaModFix/>
          </a:blip>
          <a:stretch>
            <a:fillRect/>
          </a:stretch>
        </p:blipFill>
        <p:spPr>
          <a:xfrm>
            <a:off x="3388920" y="1249331"/>
            <a:ext cx="2366173" cy="751574"/>
          </a:xfrm>
          <a:prstGeom prst="rect">
            <a:avLst/>
          </a:prstGeom>
          <a:noFill/>
          <a:ln cap="flat" cmpd="sng" w="9525">
            <a:solidFill>
              <a:schemeClr val="dk1"/>
            </a:solidFill>
            <a:prstDash val="solid"/>
            <a:round/>
            <a:headEnd len="sm" w="sm" type="none"/>
            <a:tailEnd len="sm" w="sm" type="none"/>
          </a:ln>
        </p:spPr>
      </p:pic>
      <p:pic>
        <p:nvPicPr>
          <p:cNvPr id="526" name="Google Shape;526;p30" title="Screenshot 2025-04-23 at 7.13.33 AM.png"/>
          <p:cNvPicPr preferRelativeResize="0"/>
          <p:nvPr/>
        </p:nvPicPr>
        <p:blipFill>
          <a:blip r:embed="rId5">
            <a:alphaModFix/>
          </a:blip>
          <a:stretch>
            <a:fillRect/>
          </a:stretch>
        </p:blipFill>
        <p:spPr>
          <a:xfrm>
            <a:off x="6525903" y="755875"/>
            <a:ext cx="1961461" cy="3631751"/>
          </a:xfrm>
          <a:prstGeom prst="rect">
            <a:avLst/>
          </a:prstGeom>
          <a:noFill/>
          <a:ln cap="flat" cmpd="sng" w="9525">
            <a:solidFill>
              <a:schemeClr val="dk1"/>
            </a:solidFill>
            <a:prstDash val="solid"/>
            <a:round/>
            <a:headEnd len="sm" w="sm" type="none"/>
            <a:tailEnd len="sm" w="sm" type="none"/>
          </a:ln>
        </p:spPr>
      </p:pic>
      <p:pic>
        <p:nvPicPr>
          <p:cNvPr id="527" name="Google Shape;527;p30" title="Screenshot 2025-04-23 at 7.18.45 AM.png"/>
          <p:cNvPicPr preferRelativeResize="0"/>
          <p:nvPr/>
        </p:nvPicPr>
        <p:blipFill>
          <a:blip r:embed="rId6">
            <a:alphaModFix/>
          </a:blip>
          <a:stretch>
            <a:fillRect/>
          </a:stretch>
        </p:blipFill>
        <p:spPr>
          <a:xfrm>
            <a:off x="2943880" y="2571748"/>
            <a:ext cx="3256250" cy="1446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1"/>
          <p:cNvSpPr txBox="1"/>
          <p:nvPr>
            <p:ph type="title"/>
          </p:nvPr>
        </p:nvSpPr>
        <p:spPr>
          <a:xfrm>
            <a:off x="713225" y="4633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Methodology</a:t>
            </a:r>
            <a:endParaRPr sz="2200"/>
          </a:p>
        </p:txBody>
      </p:sp>
      <p:sp>
        <p:nvSpPr>
          <p:cNvPr id="533" name="Google Shape;533;p31"/>
          <p:cNvSpPr txBox="1"/>
          <p:nvPr>
            <p:ph idx="1" type="body"/>
          </p:nvPr>
        </p:nvSpPr>
        <p:spPr>
          <a:xfrm>
            <a:off x="713225" y="1041700"/>
            <a:ext cx="8023200" cy="39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Problem Type</a:t>
            </a:r>
            <a:endParaRPr b="1" sz="1600"/>
          </a:p>
          <a:p>
            <a:pPr indent="-330200" lvl="0" marL="457200" rtl="0" algn="l">
              <a:spcBef>
                <a:spcPts val="0"/>
              </a:spcBef>
              <a:spcAft>
                <a:spcPts val="0"/>
              </a:spcAft>
              <a:buClr>
                <a:schemeClr val="dk1"/>
              </a:buClr>
              <a:buSzPts val="1600"/>
              <a:buChar char="-"/>
            </a:pPr>
            <a:r>
              <a:rPr lang="en" sz="1600"/>
              <a:t>Binary classification task: Predict whether a crime will result in an arrest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Tools &amp; Libraries</a:t>
            </a:r>
            <a:endParaRPr b="1" sz="1600"/>
          </a:p>
          <a:p>
            <a:pPr indent="-330200" lvl="0" marL="457200" rtl="0" algn="l">
              <a:spcBef>
                <a:spcPts val="0"/>
              </a:spcBef>
              <a:spcAft>
                <a:spcPts val="0"/>
              </a:spcAft>
              <a:buClr>
                <a:schemeClr val="dk1"/>
              </a:buClr>
              <a:buSzPts val="1600"/>
              <a:buChar char="-"/>
            </a:pPr>
            <a:r>
              <a:rPr lang="en" sz="1600"/>
              <a:t>Pandas, NumPy – Data manipulation and cleaning</a:t>
            </a:r>
            <a:endParaRPr sz="1600"/>
          </a:p>
          <a:p>
            <a:pPr indent="-330200" lvl="0" marL="457200" rtl="0" algn="l">
              <a:spcBef>
                <a:spcPts val="0"/>
              </a:spcBef>
              <a:spcAft>
                <a:spcPts val="0"/>
              </a:spcAft>
              <a:buClr>
                <a:schemeClr val="dk1"/>
              </a:buClr>
              <a:buSzPts val="1600"/>
              <a:buChar char="-"/>
            </a:pPr>
            <a:r>
              <a:rPr lang="en" sz="1600"/>
              <a:t>Scikit-learn – Modeling, evaluation, and preprocessing</a:t>
            </a:r>
            <a:endParaRPr sz="1600"/>
          </a:p>
          <a:p>
            <a:pPr indent="-330200" lvl="0" marL="457200" rtl="0" algn="l">
              <a:spcBef>
                <a:spcPts val="0"/>
              </a:spcBef>
              <a:spcAft>
                <a:spcPts val="0"/>
              </a:spcAft>
              <a:buClr>
                <a:schemeClr val="dk1"/>
              </a:buClr>
              <a:buSzPts val="1600"/>
              <a:buChar char="-"/>
            </a:pPr>
            <a:r>
              <a:rPr lang="en" sz="1600"/>
              <a:t>Matplotlib, Seaborn – Visualizations</a:t>
            </a:r>
            <a:endParaRPr sz="1600"/>
          </a:p>
          <a:p>
            <a:pPr indent="-330200" lvl="0" marL="457200" rtl="0" algn="l">
              <a:spcBef>
                <a:spcPts val="0"/>
              </a:spcBef>
              <a:spcAft>
                <a:spcPts val="0"/>
              </a:spcAft>
              <a:buClr>
                <a:schemeClr val="dk1"/>
              </a:buClr>
              <a:buSzPts val="1600"/>
              <a:buChar char="-"/>
            </a:pPr>
            <a:r>
              <a:rPr lang="en" sz="1600"/>
              <a:t>XGBoost – Advanced tree-based classification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Models Used</a:t>
            </a:r>
            <a:endParaRPr b="1" sz="1600"/>
          </a:p>
          <a:p>
            <a:pPr indent="-330200" lvl="0" marL="457200" rtl="0" algn="l">
              <a:spcBef>
                <a:spcPts val="0"/>
              </a:spcBef>
              <a:spcAft>
                <a:spcPts val="0"/>
              </a:spcAft>
              <a:buClr>
                <a:schemeClr val="dk1"/>
              </a:buClr>
              <a:buSzPts val="1600"/>
              <a:buChar char="-"/>
            </a:pPr>
            <a:r>
              <a:rPr lang="en" sz="1600"/>
              <a:t>Logistic Regression - Interpretable baseline model, and good for linearly separable classes</a:t>
            </a:r>
            <a:endParaRPr sz="1600"/>
          </a:p>
          <a:p>
            <a:pPr indent="-330200" lvl="0" marL="457200" rtl="0" algn="l">
              <a:spcBef>
                <a:spcPts val="0"/>
              </a:spcBef>
              <a:spcAft>
                <a:spcPts val="0"/>
              </a:spcAft>
              <a:buClr>
                <a:schemeClr val="dk1"/>
              </a:buClr>
              <a:buSzPts val="1600"/>
              <a:buChar char="-"/>
            </a:pPr>
            <a:r>
              <a:rPr lang="en" sz="1600"/>
              <a:t>Decision Tree - Simple non-linear classifier and helps visualize decision paths</a:t>
            </a:r>
            <a:endParaRPr sz="1600"/>
          </a:p>
          <a:p>
            <a:pPr indent="-330200" lvl="0" marL="457200" rtl="0" algn="l">
              <a:spcBef>
                <a:spcPts val="0"/>
              </a:spcBef>
              <a:spcAft>
                <a:spcPts val="0"/>
              </a:spcAft>
              <a:buClr>
                <a:schemeClr val="dk1"/>
              </a:buClr>
              <a:buSzPts val="1600"/>
              <a:buChar char="-"/>
            </a:pPr>
            <a:r>
              <a:rPr lang="en" sz="1600"/>
              <a:t>XGBoost Classifier - Handles class imbalance, overfitting and is a strong performance on structured/tabular data</a:t>
            </a:r>
            <a:endParaRPr sz="1600"/>
          </a:p>
          <a:p>
            <a:pPr indent="-330200" lvl="0" marL="457200" rtl="0" algn="l">
              <a:spcBef>
                <a:spcPts val="0"/>
              </a:spcBef>
              <a:spcAft>
                <a:spcPts val="0"/>
              </a:spcAft>
              <a:buClr>
                <a:schemeClr val="dk1"/>
              </a:buClr>
              <a:buSzPts val="1600"/>
              <a:buChar char="-"/>
            </a:pPr>
            <a:r>
              <a:rPr lang="en" sz="1600"/>
              <a:t>Random forest -  To handle large data and class imbalance better</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2"/>
          <p:cNvSpPr txBox="1"/>
          <p:nvPr>
            <p:ph type="title"/>
          </p:nvPr>
        </p:nvSpPr>
        <p:spPr>
          <a:xfrm>
            <a:off x="713225" y="539500"/>
            <a:ext cx="7717500" cy="42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Exploratory Data Analysis</a:t>
            </a:r>
            <a:endParaRPr sz="2200"/>
          </a:p>
        </p:txBody>
      </p:sp>
      <p:sp>
        <p:nvSpPr>
          <p:cNvPr id="539" name="Google Shape;539;p32"/>
          <p:cNvSpPr txBox="1"/>
          <p:nvPr>
            <p:ph idx="1" type="body"/>
          </p:nvPr>
        </p:nvSpPr>
        <p:spPr>
          <a:xfrm>
            <a:off x="720000" y="1088900"/>
            <a:ext cx="8180400" cy="344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Feature Categorization, grouped them into:</a:t>
            </a:r>
            <a:endParaRPr b="1" sz="1600"/>
          </a:p>
          <a:p>
            <a:pPr indent="-330200" lvl="0" marL="457200" rtl="0" algn="l">
              <a:spcBef>
                <a:spcPts val="0"/>
              </a:spcBef>
              <a:spcAft>
                <a:spcPts val="0"/>
              </a:spcAft>
              <a:buClr>
                <a:schemeClr val="dk1"/>
              </a:buClr>
              <a:buSzPts val="1600"/>
              <a:buChar char="-"/>
            </a:pPr>
            <a:r>
              <a:rPr lang="en" sz="1600"/>
              <a:t>Categorical: Crime type, arrest status, location description</a:t>
            </a:r>
            <a:endParaRPr sz="1600"/>
          </a:p>
          <a:p>
            <a:pPr indent="-330200" lvl="0" marL="457200" rtl="0" algn="l">
              <a:spcBef>
                <a:spcPts val="0"/>
              </a:spcBef>
              <a:spcAft>
                <a:spcPts val="0"/>
              </a:spcAft>
              <a:buClr>
                <a:schemeClr val="dk1"/>
              </a:buClr>
              <a:buSzPts val="1600"/>
              <a:buChar char="-"/>
            </a:pPr>
            <a:r>
              <a:rPr lang="en" sz="1600"/>
              <a:t>Numerical: District, Beat, Ward, Community Area</a:t>
            </a:r>
            <a:endParaRPr sz="1600"/>
          </a:p>
          <a:p>
            <a:pPr indent="-330200" lvl="0" marL="457200" rtl="0" algn="l">
              <a:spcBef>
                <a:spcPts val="0"/>
              </a:spcBef>
              <a:spcAft>
                <a:spcPts val="0"/>
              </a:spcAft>
              <a:buClr>
                <a:schemeClr val="dk1"/>
              </a:buClr>
              <a:buSzPts val="1600"/>
              <a:buChar char="-"/>
            </a:pPr>
            <a:r>
              <a:rPr lang="en" sz="1600"/>
              <a:t>Date/Time: Reported date, last update</a:t>
            </a:r>
            <a:endParaRPr sz="1600"/>
          </a:p>
          <a:p>
            <a:pPr indent="-330200" lvl="0" marL="457200" rtl="0" algn="l">
              <a:spcBef>
                <a:spcPts val="0"/>
              </a:spcBef>
              <a:spcAft>
                <a:spcPts val="0"/>
              </a:spcAft>
              <a:buClr>
                <a:schemeClr val="dk1"/>
              </a:buClr>
              <a:buSzPts val="1600"/>
              <a:buChar char="-"/>
            </a:pPr>
            <a:r>
              <a:rPr lang="en" sz="1600"/>
              <a:t>Location: Latitude, Longitude</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b="1" lang="en" sz="1600"/>
              <a:t>Initial Insights</a:t>
            </a:r>
            <a:endParaRPr b="1" sz="1600"/>
          </a:p>
          <a:p>
            <a:pPr indent="-330200" lvl="0" marL="457200" rtl="0" algn="l">
              <a:spcBef>
                <a:spcPts val="0"/>
              </a:spcBef>
              <a:spcAft>
                <a:spcPts val="0"/>
              </a:spcAft>
              <a:buClr>
                <a:schemeClr val="dk1"/>
              </a:buClr>
              <a:buSzPts val="1600"/>
              <a:buChar char="-"/>
            </a:pPr>
            <a:r>
              <a:rPr lang="en" sz="1600"/>
              <a:t>Theft and battery are the most common crimes.</a:t>
            </a:r>
            <a:endParaRPr sz="1600"/>
          </a:p>
          <a:p>
            <a:pPr indent="-330200" lvl="0" marL="457200" rtl="0" algn="l">
              <a:spcBef>
                <a:spcPts val="0"/>
              </a:spcBef>
              <a:spcAft>
                <a:spcPts val="0"/>
              </a:spcAft>
              <a:buClr>
                <a:schemeClr val="dk1"/>
              </a:buClr>
              <a:buSzPts val="1600"/>
              <a:buChar char="-"/>
            </a:pPr>
            <a:r>
              <a:rPr lang="en" sz="1600"/>
              <a:t>Most crimes are not domestic and don’t result in an arrest.</a:t>
            </a:r>
            <a:endParaRPr sz="1600"/>
          </a:p>
          <a:p>
            <a:pPr indent="-330200" lvl="0" marL="457200" rtl="0" algn="l">
              <a:spcBef>
                <a:spcPts val="0"/>
              </a:spcBef>
              <a:spcAft>
                <a:spcPts val="0"/>
              </a:spcAft>
              <a:buClr>
                <a:schemeClr val="dk1"/>
              </a:buClr>
              <a:buSzPts val="1600"/>
              <a:buChar char="-"/>
            </a:pPr>
            <a:r>
              <a:rPr lang="en" sz="1600"/>
              <a:t>Certain community areas consistently show higher crime counts.</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b="1" lang="en" sz="1600"/>
              <a:t>Visual Exploration</a:t>
            </a:r>
            <a:endParaRPr b="1" sz="1600"/>
          </a:p>
          <a:p>
            <a:pPr indent="-330200" lvl="0" marL="457200" rtl="0" algn="l">
              <a:spcBef>
                <a:spcPts val="0"/>
              </a:spcBef>
              <a:spcAft>
                <a:spcPts val="0"/>
              </a:spcAft>
              <a:buClr>
                <a:schemeClr val="dk1"/>
              </a:buClr>
              <a:buSzPts val="1600"/>
              <a:buChar char="-"/>
            </a:pPr>
            <a:r>
              <a:rPr lang="en" sz="1600"/>
              <a:t>Used bar plots to visualize categorical feature frequencies.</a:t>
            </a:r>
            <a:endParaRPr sz="1600"/>
          </a:p>
          <a:p>
            <a:pPr indent="-330200" lvl="0" marL="457200" rtl="0" algn="l">
              <a:spcBef>
                <a:spcPts val="0"/>
              </a:spcBef>
              <a:spcAft>
                <a:spcPts val="0"/>
              </a:spcAft>
              <a:buClr>
                <a:schemeClr val="dk1"/>
              </a:buClr>
              <a:buSzPts val="1600"/>
              <a:buChar char="-"/>
            </a:pPr>
            <a:r>
              <a:rPr lang="en" sz="1600"/>
              <a:t>Noted clutter in visuals due to long category names, future visual improvements planned.</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33" title="Screenshot 2025-04-23 at 7.11.23 AM.png"/>
          <p:cNvPicPr preferRelativeResize="0"/>
          <p:nvPr/>
        </p:nvPicPr>
        <p:blipFill>
          <a:blip r:embed="rId3">
            <a:alphaModFix/>
          </a:blip>
          <a:stretch>
            <a:fillRect/>
          </a:stretch>
        </p:blipFill>
        <p:spPr>
          <a:xfrm>
            <a:off x="105975" y="717525"/>
            <a:ext cx="4222200" cy="3584202"/>
          </a:xfrm>
          <a:prstGeom prst="rect">
            <a:avLst/>
          </a:prstGeom>
          <a:noFill/>
          <a:ln cap="flat" cmpd="sng" w="9525">
            <a:solidFill>
              <a:schemeClr val="dk1"/>
            </a:solidFill>
            <a:prstDash val="solid"/>
            <a:round/>
            <a:headEnd len="sm" w="sm" type="none"/>
            <a:tailEnd len="sm" w="sm" type="none"/>
          </a:ln>
        </p:spPr>
      </p:pic>
      <p:sp>
        <p:nvSpPr>
          <p:cNvPr id="545" name="Google Shape;545;p33"/>
          <p:cNvSpPr txBox="1"/>
          <p:nvPr/>
        </p:nvSpPr>
        <p:spPr>
          <a:xfrm>
            <a:off x="566525" y="4114800"/>
            <a:ext cx="2407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546" name="Google Shape;546;p33" title="Screenshot 2025-04-23 at 4.54.51 PM.png"/>
          <p:cNvPicPr preferRelativeResize="0"/>
          <p:nvPr/>
        </p:nvPicPr>
        <p:blipFill>
          <a:blip r:embed="rId4">
            <a:alphaModFix/>
          </a:blip>
          <a:stretch>
            <a:fillRect/>
          </a:stretch>
        </p:blipFill>
        <p:spPr>
          <a:xfrm>
            <a:off x="4502125" y="1176438"/>
            <a:ext cx="4467899" cy="2790629"/>
          </a:xfrm>
          <a:prstGeom prst="rect">
            <a:avLst/>
          </a:prstGeom>
          <a:noFill/>
          <a:ln cap="flat" cmpd="sng" w="9525">
            <a:solidFill>
              <a:schemeClr val="dk1"/>
            </a:solidFill>
            <a:prstDash val="solid"/>
            <a:round/>
            <a:headEnd len="sm" w="sm" type="none"/>
            <a:tailEnd len="sm" w="sm" type="none"/>
          </a:ln>
        </p:spPr>
      </p:pic>
      <p:sp>
        <p:nvSpPr>
          <p:cNvPr id="547" name="Google Shape;547;p33"/>
          <p:cNvSpPr txBox="1"/>
          <p:nvPr/>
        </p:nvSpPr>
        <p:spPr>
          <a:xfrm>
            <a:off x="7267950" y="2879575"/>
            <a:ext cx="108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ato"/>
                <a:ea typeface="Lato"/>
                <a:cs typeface="Lato"/>
                <a:sym typeface="Lato"/>
              </a:rPr>
              <a:t>True</a:t>
            </a:r>
            <a:endParaRPr>
              <a:solidFill>
                <a:schemeClr val="lt2"/>
              </a:solidFill>
              <a:latin typeface="Lato"/>
              <a:ea typeface="Lato"/>
              <a:cs typeface="Lato"/>
              <a:sym typeface="Lato"/>
            </a:endParaRPr>
          </a:p>
          <a:p>
            <a:pPr indent="0" lvl="0" marL="0" rtl="0" algn="ctr">
              <a:spcBef>
                <a:spcPts val="0"/>
              </a:spcBef>
              <a:spcAft>
                <a:spcPts val="0"/>
              </a:spcAft>
              <a:buNone/>
            </a:pPr>
            <a:r>
              <a:rPr lang="en">
                <a:solidFill>
                  <a:schemeClr val="lt2"/>
                </a:solidFill>
                <a:latin typeface="Lato"/>
                <a:ea typeface="Lato"/>
                <a:cs typeface="Lato"/>
                <a:sym typeface="Lato"/>
              </a:rPr>
              <a:t>(Arrested)</a:t>
            </a:r>
            <a:endParaRPr>
              <a:solidFill>
                <a:schemeClr val="lt2"/>
              </a:solidFill>
              <a:latin typeface="Lato"/>
              <a:ea typeface="Lato"/>
              <a:cs typeface="Lato"/>
              <a:sym typeface="Lato"/>
            </a:endParaRPr>
          </a:p>
        </p:txBody>
      </p:sp>
      <p:sp>
        <p:nvSpPr>
          <p:cNvPr id="548" name="Google Shape;548;p33"/>
          <p:cNvSpPr txBox="1"/>
          <p:nvPr/>
        </p:nvSpPr>
        <p:spPr>
          <a:xfrm>
            <a:off x="5197350" y="2111563"/>
            <a:ext cx="150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Lato"/>
                <a:ea typeface="Lato"/>
                <a:cs typeface="Lato"/>
                <a:sym typeface="Lato"/>
              </a:rPr>
              <a:t>False</a:t>
            </a:r>
            <a:endParaRPr>
              <a:solidFill>
                <a:schemeClr val="lt2"/>
              </a:solidFill>
              <a:latin typeface="Lato"/>
              <a:ea typeface="Lato"/>
              <a:cs typeface="Lato"/>
              <a:sym typeface="Lato"/>
            </a:endParaRPr>
          </a:p>
          <a:p>
            <a:pPr indent="0" lvl="0" marL="0" rtl="0" algn="ctr">
              <a:spcBef>
                <a:spcPts val="0"/>
              </a:spcBef>
              <a:spcAft>
                <a:spcPts val="0"/>
              </a:spcAft>
              <a:buNone/>
            </a:pPr>
            <a:r>
              <a:rPr lang="en">
                <a:solidFill>
                  <a:schemeClr val="lt2"/>
                </a:solidFill>
                <a:latin typeface="Lato"/>
                <a:ea typeface="Lato"/>
                <a:cs typeface="Lato"/>
                <a:sym typeface="Lato"/>
              </a:rPr>
              <a:t>(Not arrested)</a:t>
            </a:r>
            <a:endParaRPr>
              <a:solidFill>
                <a:schemeClr val="lt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iminal Justice Degree for College Infographics by Slidesgo">
  <a:themeElements>
    <a:clrScheme name="Simple Light">
      <a:dk1>
        <a:srgbClr val="000000"/>
      </a:dk1>
      <a:lt1>
        <a:srgbClr val="F6F1E7"/>
      </a:lt1>
      <a:dk2>
        <a:srgbClr val="6E6F6B"/>
      </a:dk2>
      <a:lt2>
        <a:srgbClr val="FFFFFF"/>
      </a:lt2>
      <a:accent1>
        <a:srgbClr val="00000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